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57" r:id="rId4"/>
    <p:sldId id="258" r:id="rId5"/>
    <p:sldId id="259" r:id="rId6"/>
    <p:sldId id="261" r:id="rId7"/>
    <p:sldId id="262" r:id="rId8"/>
    <p:sldId id="263" r:id="rId9"/>
    <p:sldId id="265" r:id="rId10"/>
    <p:sldId id="266" r:id="rId11"/>
    <p:sldId id="267" r:id="rId12"/>
    <p:sldId id="269" r:id="rId13"/>
    <p:sldId id="270" r:id="rId14"/>
    <p:sldId id="271" r:id="rId15"/>
    <p:sldId id="272" r:id="rId16"/>
    <p:sldId id="273" r:id="rId17"/>
    <p:sldId id="275" r:id="rId18"/>
    <p:sldId id="276" r:id="rId19"/>
    <p:sldId id="277" r:id="rId20"/>
    <p:sldId id="278" r:id="rId21"/>
    <p:sldId id="279" r:id="rId22"/>
    <p:sldId id="280" r:id="rId23"/>
    <p:sldId id="281" r:id="rId24"/>
    <p:sldId id="282" r:id="rId25"/>
    <p:sldId id="284" r:id="rId26"/>
    <p:sldId id="285" r:id="rId27"/>
    <p:sldId id="286" r:id="rId28"/>
    <p:sldId id="287" r:id="rId29"/>
    <p:sldId id="288" r:id="rId30"/>
    <p:sldId id="289" r:id="rId31"/>
    <p:sldId id="283" r:id="rId32"/>
  </p:sldIdLst>
  <p:sldSz cx="18288000" cy="10287000"/>
  <p:notesSz cx="6858000" cy="9144000"/>
  <p:embeddedFontLst>
    <p:embeddedFont>
      <p:font typeface="Aleo Bold Italics" panose="020B0604020202020204" charset="0"/>
      <p:regular r:id="rId33"/>
    </p:embeddedFont>
    <p:embeddedFont>
      <p:font typeface="Arimo" panose="020B0604020202020204" charset="0"/>
      <p:regular r:id="rId34"/>
    </p:embeddedFont>
    <p:embeddedFont>
      <p:font typeface="Big Shoulders Display Bold" panose="020B0604020202020204" charset="0"/>
      <p:regular r:id="rId35"/>
    </p:embeddedFont>
    <p:embeddedFont>
      <p:font typeface="Calibri" panose="020F0502020204030204" pitchFamily="34" charset="0"/>
      <p:regular r:id="rId36"/>
      <p:bold r:id="rId37"/>
      <p:italic r:id="rId38"/>
      <p:boldItalic r:id="rId39"/>
    </p:embeddedFont>
    <p:embeddedFont>
      <p:font typeface="Canva Sans" panose="020B0604020202020204" charset="0"/>
      <p:regular r:id="rId40"/>
    </p:embeddedFont>
    <p:embeddedFont>
      <p:font typeface="Canva Sans Bold" panose="020B0604020202020204" charset="0"/>
      <p:regular r:id="rId41"/>
    </p:embeddedFont>
    <p:embeddedFont>
      <p:font typeface="League Spartan" panose="020B0604020202020204" charset="0"/>
      <p:regular r:id="rId42"/>
    </p:embeddedFont>
    <p:embeddedFont>
      <p:font typeface="Roboto Bold" panose="020B0604020202020204" charset="0"/>
      <p:regular r:id="rId43"/>
    </p:embeddedFont>
    <p:embeddedFont>
      <p:font typeface="Sitka Display" pitchFamily="2"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re2ASLmu6srlbK5SuR1_bYNVc5Zaac81/edit?usp=sharing&amp;ouid=113481225423545694673&amp;rtpof=true&amp;sd=true"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94" b="3094"/>
          <a:stretch>
            <a:fillRect/>
          </a:stretch>
        </p:blipFill>
        <p:spPr>
          <a:xfrm>
            <a:off x="117987" y="0"/>
            <a:ext cx="18288000" cy="10287000"/>
          </a:xfrm>
          <a:prstGeom prst="rect">
            <a:avLst/>
          </a:prstGeom>
        </p:spPr>
      </p:pic>
      <p:sp>
        <p:nvSpPr>
          <p:cNvPr id="3" name="TextBox 3"/>
          <p:cNvSpPr txBox="1"/>
          <p:nvPr/>
        </p:nvSpPr>
        <p:spPr>
          <a:xfrm>
            <a:off x="228599" y="180975"/>
            <a:ext cx="10241267" cy="3748077"/>
          </a:xfrm>
          <a:prstGeom prst="rect">
            <a:avLst/>
          </a:prstGeom>
        </p:spPr>
        <p:txBody>
          <a:bodyPr wrap="square" lIns="0" tIns="0" rIns="0" bIns="0" rtlCol="0" anchor="t">
            <a:spAutoFit/>
          </a:bodyPr>
          <a:lstStyle/>
          <a:p>
            <a:pPr algn="ctr">
              <a:lnSpc>
                <a:spcPts val="9666"/>
              </a:lnSpc>
            </a:pPr>
            <a:r>
              <a:rPr lang="en-US" sz="4800" b="1" u="sng" dirty="0">
                <a:solidFill>
                  <a:srgbClr val="04763C"/>
                </a:solidFill>
                <a:latin typeface="Horta Bold"/>
              </a:rPr>
              <a:t>REVIEW 3 - SOFTWARE CONSTRUCTION ANDMAINTAINANCE</a:t>
            </a:r>
          </a:p>
          <a:p>
            <a:pPr algn="ctr">
              <a:lnSpc>
                <a:spcPts val="9666"/>
              </a:lnSpc>
            </a:pPr>
            <a:endParaRPr lang="en-US" sz="9666" dirty="0">
              <a:solidFill>
                <a:srgbClr val="04763C"/>
              </a:solidFill>
              <a:latin typeface="Horta Bold"/>
            </a:endParaRPr>
          </a:p>
        </p:txBody>
      </p:sp>
      <p:sp>
        <p:nvSpPr>
          <p:cNvPr id="4" name="TextBox 4"/>
          <p:cNvSpPr txBox="1"/>
          <p:nvPr/>
        </p:nvSpPr>
        <p:spPr>
          <a:xfrm>
            <a:off x="0" y="6515100"/>
            <a:ext cx="14389847" cy="5209139"/>
          </a:xfrm>
          <a:prstGeom prst="rect">
            <a:avLst/>
          </a:prstGeom>
        </p:spPr>
        <p:txBody>
          <a:bodyPr lIns="0" tIns="0" rIns="0" bIns="0" rtlCol="0" anchor="t">
            <a:spAutoFit/>
          </a:bodyPr>
          <a:lstStyle/>
          <a:p>
            <a:pPr algn="ctr">
              <a:lnSpc>
                <a:spcPts val="13467"/>
              </a:lnSpc>
            </a:pPr>
            <a:r>
              <a:rPr lang="en-US" sz="13467" b="1" u="sng" dirty="0">
                <a:solidFill>
                  <a:srgbClr val="04763C"/>
                </a:solidFill>
                <a:latin typeface="Big Shoulders Display Bold"/>
              </a:rPr>
              <a:t>TITLE - CARBON FOOTPRINT</a:t>
            </a:r>
          </a:p>
          <a:p>
            <a:pPr algn="ctr">
              <a:lnSpc>
                <a:spcPts val="13467"/>
              </a:lnSpc>
            </a:pPr>
            <a:endParaRPr lang="en-US" sz="13467" dirty="0">
              <a:solidFill>
                <a:srgbClr val="04763C"/>
              </a:solidFill>
              <a:latin typeface="Big Shoulders Display Bold"/>
            </a:endParaRPr>
          </a:p>
        </p:txBody>
      </p:sp>
    </p:spTree>
    <p:extLst>
      <p:ext uri="{BB962C8B-B14F-4D97-AF65-F5344CB8AC3E}">
        <p14:creationId xmlns:p14="http://schemas.microsoft.com/office/powerpoint/2010/main" val="61524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DEBDA"/>
        </a:solidFill>
        <a:effectLst/>
      </p:bgPr>
    </p:bg>
    <p:spTree>
      <p:nvGrpSpPr>
        <p:cNvPr id="1" name=""/>
        <p:cNvGrpSpPr/>
        <p:nvPr/>
      </p:nvGrpSpPr>
      <p:grpSpPr>
        <a:xfrm>
          <a:off x="0" y="0"/>
          <a:ext cx="0" cy="0"/>
          <a:chOff x="0" y="0"/>
          <a:chExt cx="0" cy="0"/>
        </a:xfrm>
      </p:grpSpPr>
      <p:sp>
        <p:nvSpPr>
          <p:cNvPr id="2" name="TextBox 2"/>
          <p:cNvSpPr txBox="1"/>
          <p:nvPr/>
        </p:nvSpPr>
        <p:spPr>
          <a:xfrm>
            <a:off x="189977" y="221378"/>
            <a:ext cx="18098023" cy="9777569"/>
          </a:xfrm>
          <a:prstGeom prst="rect">
            <a:avLst/>
          </a:prstGeom>
        </p:spPr>
        <p:txBody>
          <a:bodyPr lIns="0" tIns="0" rIns="0" bIns="0" rtlCol="0" anchor="t">
            <a:spAutoFit/>
          </a:bodyPr>
          <a:lstStyle/>
          <a:p>
            <a:pPr algn="ctr">
              <a:lnSpc>
                <a:spcPts val="4570"/>
              </a:lnSpc>
            </a:pPr>
            <a:r>
              <a:rPr lang="en-US" sz="3264">
                <a:solidFill>
                  <a:srgbClr val="000000"/>
                </a:solidFill>
                <a:latin typeface="Canva Sans"/>
              </a:rPr>
              <a:t> </a:t>
            </a:r>
            <a:r>
              <a:rPr lang="en-US" sz="3264">
                <a:solidFill>
                  <a:srgbClr val="007074"/>
                </a:solidFill>
                <a:latin typeface="Canva Sans"/>
              </a:rPr>
              <a:t>This study explores the potential of carbon footprint calculators to inform and encourage people to take action to combat climate change. It examines how the social costs of carbon affect user behavior and decision-making. The study sheds light on the limitations and opportunities of such applications in the fight against climate change. The purpose of this study is to evaluate the usefulness of carbon footprint calculators to manage the sustainable development of companies. It explores the requirements and barriers to adopting such applications in business environments. The study examines the potential advantages and disadvantages of using such applications in terms of sustainable business development. This experimental study investigates the impact of game tactics on carbon footprint calculators. It evaluates the impact of a game where users can track their carbon footprint over time and set reduction goals. To encourage and encourage users to make sustainable decisions, the app may include visualizations and progress updates. Many carbon footprint calculator apps include educational materials to help people understand climate change, carbon footprint, and sustainability. This may include informing about the environmental impacts of various activities and recommending alternative options. elements of user engagement and behavior change. The study offers recommendations for creating effective game elements for such applications.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DEBDA"/>
        </a:solidFill>
        <a:effectLst/>
      </p:bgPr>
    </p:bg>
    <p:spTree>
      <p:nvGrpSpPr>
        <p:cNvPr id="1" name=""/>
        <p:cNvGrpSpPr/>
        <p:nvPr/>
      </p:nvGrpSpPr>
      <p:grpSpPr>
        <a:xfrm>
          <a:off x="0" y="0"/>
          <a:ext cx="0" cy="0"/>
          <a:chOff x="0" y="0"/>
          <a:chExt cx="0" cy="0"/>
        </a:xfrm>
      </p:grpSpPr>
      <p:sp>
        <p:nvSpPr>
          <p:cNvPr id="2" name="TextBox 2"/>
          <p:cNvSpPr txBox="1"/>
          <p:nvPr/>
        </p:nvSpPr>
        <p:spPr>
          <a:xfrm>
            <a:off x="-1316430" y="-95677"/>
            <a:ext cx="9629340" cy="1124377"/>
          </a:xfrm>
          <a:prstGeom prst="rect">
            <a:avLst/>
          </a:prstGeom>
        </p:spPr>
        <p:txBody>
          <a:bodyPr lIns="0" tIns="0" rIns="0" bIns="0" rtlCol="0" anchor="t">
            <a:spAutoFit/>
          </a:bodyPr>
          <a:lstStyle/>
          <a:p>
            <a:pPr algn="ctr">
              <a:lnSpc>
                <a:spcPts val="9237"/>
              </a:lnSpc>
            </a:pPr>
            <a:r>
              <a:rPr lang="en-US" sz="6598" u="sng">
                <a:solidFill>
                  <a:srgbClr val="1A8192"/>
                </a:solidFill>
                <a:latin typeface="Canva Sans Bold"/>
              </a:rPr>
              <a:t>REFERENCES:-</a:t>
            </a:r>
          </a:p>
        </p:txBody>
      </p:sp>
      <p:sp>
        <p:nvSpPr>
          <p:cNvPr id="3" name="TextBox 3"/>
          <p:cNvSpPr txBox="1"/>
          <p:nvPr/>
        </p:nvSpPr>
        <p:spPr>
          <a:xfrm>
            <a:off x="0" y="1295512"/>
            <a:ext cx="18288000" cy="8999084"/>
          </a:xfrm>
          <a:prstGeom prst="rect">
            <a:avLst/>
          </a:prstGeom>
        </p:spPr>
        <p:txBody>
          <a:bodyPr lIns="0" tIns="0" rIns="0" bIns="0" rtlCol="0" anchor="t">
            <a:spAutoFit/>
          </a:bodyPr>
          <a:lstStyle/>
          <a:p>
            <a:pPr marL="498999" lvl="1" indent="-249500">
              <a:lnSpc>
                <a:spcPts val="3235"/>
              </a:lnSpc>
              <a:buFont typeface="Arial"/>
              <a:buChar char="•"/>
            </a:pPr>
            <a:r>
              <a:rPr lang="en-US" sz="2311">
                <a:solidFill>
                  <a:srgbClr val="1A8192"/>
                </a:solidFill>
                <a:latin typeface="Canva Sans"/>
              </a:rPr>
              <a:t>https://www.researchgate.net/publication/329547708_The_state_of_carbon_footprint_calculators_An_evaluation_of_calculator_design_and_user_interaction_features.</a:t>
            </a:r>
          </a:p>
          <a:p>
            <a:pPr marL="498999" lvl="1" indent="-249500">
              <a:lnSpc>
                <a:spcPts val="3235"/>
              </a:lnSpc>
              <a:buFont typeface="Arial"/>
              <a:buChar char="•"/>
            </a:pPr>
            <a:r>
              <a:rPr lang="en-US" sz="2311">
                <a:solidFill>
                  <a:srgbClr val="1A8192"/>
                </a:solidFill>
                <a:latin typeface="Canva Sans"/>
              </a:rPr>
              <a:t>https://dl.acm.org/doi/fullHtml/10.1145/3546155.3546668</a:t>
            </a:r>
          </a:p>
          <a:p>
            <a:pPr marL="498999" lvl="1" indent="-249500">
              <a:lnSpc>
                <a:spcPts val="3235"/>
              </a:lnSpc>
              <a:buFont typeface="Arial"/>
              <a:buChar char="•"/>
            </a:pPr>
            <a:r>
              <a:rPr lang="en-US" sz="2311">
                <a:solidFill>
                  <a:srgbClr val="1A8192"/>
                </a:solidFill>
                <a:latin typeface="Canva Sans"/>
              </a:rPr>
              <a:t>https://www.mdpi.com/2071-1050/12/4/1629</a:t>
            </a:r>
          </a:p>
          <a:p>
            <a:pPr marL="498999" lvl="1" indent="-249500">
              <a:lnSpc>
                <a:spcPts val="3235"/>
              </a:lnSpc>
              <a:buFont typeface="Arial"/>
              <a:buChar char="•"/>
            </a:pPr>
            <a:r>
              <a:rPr lang="en-US" sz="2311">
                <a:solidFill>
                  <a:srgbClr val="1A8192"/>
                </a:solidFill>
                <a:latin typeface="Canva Sans"/>
              </a:rPr>
              <a:t>https://www.ncbi.nlm.nih.gov/pmc/articles/PMC9516983/</a:t>
            </a:r>
          </a:p>
          <a:p>
            <a:pPr marL="498999" lvl="1" indent="-249500">
              <a:lnSpc>
                <a:spcPts val="3235"/>
              </a:lnSpc>
              <a:buFont typeface="Arial"/>
              <a:buChar char="•"/>
            </a:pPr>
            <a:r>
              <a:rPr lang="en-US" sz="2311">
                <a:solidFill>
                  <a:srgbClr val="1A8192"/>
                </a:solidFill>
                <a:latin typeface="Canva Sans"/>
              </a:rPr>
              <a:t>https://www.researchgate.net/publication/369103060_A_novel_privacy-aware_global_infrastructure_for_ecological_footprint_calculator_GIEFC_based_on_internet_of_things_and_blockchain</a:t>
            </a:r>
          </a:p>
          <a:p>
            <a:pPr marL="498999" lvl="1" indent="-249500">
              <a:lnSpc>
                <a:spcPts val="3235"/>
              </a:lnSpc>
              <a:buFont typeface="Arial"/>
              <a:buChar char="•"/>
            </a:pPr>
            <a:r>
              <a:rPr lang="en-US" sz="2311">
                <a:solidFill>
                  <a:srgbClr val="1A8192"/>
                </a:solidFill>
                <a:latin typeface="Canva Sans"/>
              </a:rPr>
              <a:t>https://www.researchgate.net/publication/368316762_Carbon_footprints_of_travel_to_World_Heritage_Sites_communicating_climate_to_potential_tourists_through_a_consumption-based_life-cycle_assessment</a:t>
            </a:r>
          </a:p>
          <a:p>
            <a:pPr marL="498999" lvl="1" indent="-249500">
              <a:lnSpc>
                <a:spcPts val="3235"/>
              </a:lnSpc>
              <a:buFont typeface="Arial"/>
              <a:buChar char="•"/>
            </a:pPr>
            <a:r>
              <a:rPr lang="en-US" sz="2311">
                <a:solidFill>
                  <a:srgbClr val="1A8192"/>
                </a:solidFill>
                <a:latin typeface="Canva Sans"/>
              </a:rPr>
              <a:t>https://www.researchgate.net/publication/367660879_Carbon_Footprint_Controlling_and_Monitoring_as_a_Step_Toward_Sustainable_Urban_Development_Case_Study_Tabriz_City_Iran</a:t>
            </a:r>
          </a:p>
          <a:p>
            <a:pPr marL="498999" lvl="1" indent="-249500">
              <a:lnSpc>
                <a:spcPts val="3235"/>
              </a:lnSpc>
              <a:buFont typeface="Arial"/>
              <a:buChar char="•"/>
            </a:pPr>
            <a:r>
              <a:rPr lang="en-US" sz="2311">
                <a:solidFill>
                  <a:srgbClr val="1A8192"/>
                </a:solidFill>
                <a:latin typeface="Canva Sans"/>
              </a:rPr>
              <a:t>https://www.researchgate.net/publication/366812940_Hanehalki_Karbon_Ayak_Izinin_Yavas_Kent_Olceginde_Irdelenmesi_Bolu_-_Mudurnu_Ornegi</a:t>
            </a:r>
          </a:p>
          <a:p>
            <a:pPr marL="498999" lvl="1" indent="-249500">
              <a:lnSpc>
                <a:spcPts val="3235"/>
              </a:lnSpc>
              <a:buFont typeface="Arial"/>
              <a:buChar char="•"/>
            </a:pPr>
            <a:r>
              <a:rPr lang="en-US" sz="2311">
                <a:solidFill>
                  <a:srgbClr val="1A8192"/>
                </a:solidFill>
                <a:latin typeface="Canva Sans"/>
              </a:rPr>
              <a:t>https://www.researchgate.net/publication/364958929_Location_location_location_A_carbon_footprint_calculator_for_transparent_travel_to_COP27</a:t>
            </a:r>
          </a:p>
          <a:p>
            <a:pPr marL="498999" lvl="1" indent="-249500">
              <a:lnSpc>
                <a:spcPts val="3235"/>
              </a:lnSpc>
              <a:buFont typeface="Arial"/>
              <a:buChar char="•"/>
            </a:pPr>
            <a:r>
              <a:rPr lang="en-US" sz="2311">
                <a:solidFill>
                  <a:srgbClr val="1A8192"/>
                </a:solidFill>
                <a:latin typeface="Canva Sans"/>
              </a:rPr>
              <a:t>https://www.researchgate.net/publication/370104439_Raising_awareness_of_antimicrobial_resistance_development_of_an_'antibiotic_footprint_calculator'</a:t>
            </a:r>
          </a:p>
          <a:p>
            <a:pPr marL="498999" lvl="1" indent="-249500">
              <a:lnSpc>
                <a:spcPts val="3235"/>
              </a:lnSpc>
              <a:buFont typeface="Arial"/>
              <a:buChar char="•"/>
            </a:pPr>
            <a:r>
              <a:rPr lang="en-US" sz="2311">
                <a:solidFill>
                  <a:srgbClr val="1A8192"/>
                </a:solidFill>
                <a:latin typeface="Canva Sans"/>
              </a:rPr>
              <a:t>https://www.carbonfootprint.com/</a:t>
            </a:r>
          </a:p>
          <a:p>
            <a:pPr marL="498999" lvl="1" indent="-249500">
              <a:lnSpc>
                <a:spcPts val="3235"/>
              </a:lnSpc>
              <a:buFont typeface="Arial"/>
              <a:buChar char="•"/>
            </a:pPr>
            <a:r>
              <a:rPr lang="en-US" sz="2311">
                <a:solidFill>
                  <a:srgbClr val="1A8192"/>
                </a:solidFill>
                <a:latin typeface="Canva Sans"/>
              </a:rPr>
              <a:t>https://www.footprintcalculator.org/</a:t>
            </a:r>
          </a:p>
          <a:p>
            <a:pPr marL="498999" lvl="1" indent="-249500">
              <a:lnSpc>
                <a:spcPts val="3235"/>
              </a:lnSpc>
              <a:buFont typeface="Arial"/>
              <a:buChar char="•"/>
            </a:pPr>
            <a:r>
              <a:rPr lang="en-US" sz="2311">
                <a:solidFill>
                  <a:srgbClr val="1A8192"/>
                </a:solidFill>
                <a:latin typeface="Canva Sans"/>
              </a:rPr>
              <a:t>https://footprint.wwf.org.uk/</a:t>
            </a:r>
          </a:p>
          <a:p>
            <a:pPr marL="498999" lvl="1" indent="-249500">
              <a:lnSpc>
                <a:spcPts val="3235"/>
              </a:lnSpc>
              <a:buFont typeface="Arial"/>
              <a:buChar char="•"/>
            </a:pPr>
            <a:r>
              <a:rPr lang="en-US" sz="2311">
                <a:solidFill>
                  <a:srgbClr val="1A8192"/>
                </a:solidFill>
                <a:latin typeface="Canva Sans"/>
              </a:rPr>
              <a:t>https://www.epa.gov/energy/greenhouse-gas-equivalencies-calculator</a:t>
            </a:r>
          </a:p>
          <a:p>
            <a:pPr marL="498999" lvl="1" indent="-249500">
              <a:lnSpc>
                <a:spcPts val="3235"/>
              </a:lnSpc>
              <a:buFont typeface="Arial"/>
              <a:buChar char="•"/>
            </a:pPr>
            <a:r>
              <a:rPr lang="en-US" sz="2311">
                <a:solidFill>
                  <a:srgbClr val="1A8192"/>
                </a:solidFill>
                <a:latin typeface="Canva Sans"/>
              </a:rPr>
              <a:t>https://coolclimate.org/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1650" y="5591107"/>
            <a:ext cx="18893236" cy="17192845"/>
          </a:xfrm>
          <a:custGeom>
            <a:avLst/>
            <a:gdLst/>
            <a:ahLst/>
            <a:cxnLst/>
            <a:rect l="l" t="t" r="r" b="b"/>
            <a:pathLst>
              <a:path w="18893236" h="17192845">
                <a:moveTo>
                  <a:pt x="0" y="0"/>
                </a:moveTo>
                <a:lnTo>
                  <a:pt x="18893236" y="0"/>
                </a:lnTo>
                <a:lnTo>
                  <a:pt x="18893236" y="17192845"/>
                </a:lnTo>
                <a:lnTo>
                  <a:pt x="0" y="17192845"/>
                </a:lnTo>
                <a:lnTo>
                  <a:pt x="0" y="0"/>
                </a:lnTo>
                <a:close/>
              </a:path>
            </a:pathLst>
          </a:custGeom>
          <a:blipFill>
            <a:blip r:embed="rId2"/>
            <a:stretch>
              <a:fillRect/>
            </a:stretch>
          </a:blipFill>
        </p:spPr>
      </p:sp>
      <p:sp>
        <p:nvSpPr>
          <p:cNvPr id="3" name="Freeform 3"/>
          <p:cNvSpPr/>
          <p:nvPr/>
        </p:nvSpPr>
        <p:spPr>
          <a:xfrm>
            <a:off x="8014768"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a:stretch>
          </a:blipFill>
        </p:spPr>
      </p:sp>
      <p:sp>
        <p:nvSpPr>
          <p:cNvPr id="4" name="TextBox 4"/>
          <p:cNvSpPr txBox="1"/>
          <p:nvPr/>
        </p:nvSpPr>
        <p:spPr>
          <a:xfrm>
            <a:off x="0" y="1366790"/>
            <a:ext cx="8014768" cy="6778434"/>
          </a:xfrm>
          <a:prstGeom prst="rect">
            <a:avLst/>
          </a:prstGeom>
        </p:spPr>
        <p:txBody>
          <a:bodyPr lIns="0" tIns="0" rIns="0" bIns="0" rtlCol="0" anchor="t">
            <a:spAutoFit/>
          </a:bodyPr>
          <a:lstStyle/>
          <a:p>
            <a:pPr algn="ctr">
              <a:lnSpc>
                <a:spcPts val="18035"/>
              </a:lnSpc>
            </a:pPr>
            <a:r>
              <a:rPr lang="en-US" sz="12882">
                <a:solidFill>
                  <a:srgbClr val="006601"/>
                </a:solidFill>
                <a:latin typeface="Canva Sans Bold"/>
              </a:rPr>
              <a:t>Proposed System </a:t>
            </a:r>
          </a:p>
          <a:p>
            <a:pPr algn="ctr">
              <a:lnSpc>
                <a:spcPts val="18035"/>
              </a:lnSpc>
            </a:pPr>
            <a:r>
              <a:rPr lang="en-US" sz="12882">
                <a:solidFill>
                  <a:srgbClr val="006601"/>
                </a:solidFill>
                <a:latin typeface="Canva Sans Bold"/>
              </a:rPr>
              <a:t>In Detail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56067" y="1587475"/>
            <a:ext cx="3775866" cy="1548105"/>
          </a:xfrm>
          <a:custGeom>
            <a:avLst/>
            <a:gdLst/>
            <a:ahLst/>
            <a:cxnLst/>
            <a:rect l="l" t="t" r="r" b="b"/>
            <a:pathLst>
              <a:path w="3775866" h="1548105">
                <a:moveTo>
                  <a:pt x="0" y="0"/>
                </a:moveTo>
                <a:lnTo>
                  <a:pt x="3775866" y="0"/>
                </a:lnTo>
                <a:lnTo>
                  <a:pt x="3775866" y="1548105"/>
                </a:lnTo>
                <a:lnTo>
                  <a:pt x="0" y="15481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7700884" y="48"/>
            <a:ext cx="2886232" cy="288623"/>
          </a:xfrm>
          <a:custGeom>
            <a:avLst/>
            <a:gdLst/>
            <a:ahLst/>
            <a:cxnLst/>
            <a:rect l="l" t="t" r="r" b="b"/>
            <a:pathLst>
              <a:path w="2886232" h="288623">
                <a:moveTo>
                  <a:pt x="0" y="0"/>
                </a:moveTo>
                <a:lnTo>
                  <a:pt x="2886232" y="0"/>
                </a:lnTo>
                <a:lnTo>
                  <a:pt x="2886232" y="288623"/>
                </a:lnTo>
                <a:lnTo>
                  <a:pt x="0" y="2886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733552" y="-384048"/>
            <a:ext cx="11211715" cy="1056815"/>
          </a:xfrm>
          <a:custGeom>
            <a:avLst/>
            <a:gdLst/>
            <a:ahLst/>
            <a:cxnLst/>
            <a:rect l="l" t="t" r="r" b="b"/>
            <a:pathLst>
              <a:path w="11211715" h="1056815">
                <a:moveTo>
                  <a:pt x="0" y="0"/>
                </a:moveTo>
                <a:lnTo>
                  <a:pt x="11211715" y="0"/>
                </a:lnTo>
                <a:lnTo>
                  <a:pt x="11211715" y="1056815"/>
                </a:lnTo>
                <a:lnTo>
                  <a:pt x="0" y="1056815"/>
                </a:lnTo>
                <a:lnTo>
                  <a:pt x="0" y="0"/>
                </a:lnTo>
                <a:close/>
              </a:path>
            </a:pathLst>
          </a:custGeom>
          <a:blipFill>
            <a:blip r:embed="rId6">
              <a:extLst>
                <a:ext uri="{96DAC541-7B7A-43D3-8B79-37D633B846F1}">
                  <asvg:svgBlip xmlns:asvg="http://schemas.microsoft.com/office/drawing/2016/SVG/main" r:embed="rId7"/>
                </a:ext>
              </a:extLst>
            </a:blip>
            <a:stretch>
              <a:fillRect l="-764" b="-156561"/>
            </a:stretch>
          </a:blipFill>
        </p:spPr>
      </p:sp>
      <p:sp>
        <p:nvSpPr>
          <p:cNvPr id="5" name="Freeform 5"/>
          <p:cNvSpPr/>
          <p:nvPr/>
        </p:nvSpPr>
        <p:spPr>
          <a:xfrm>
            <a:off x="10600923" y="1587475"/>
            <a:ext cx="3775866" cy="1548105"/>
          </a:xfrm>
          <a:custGeom>
            <a:avLst/>
            <a:gdLst/>
            <a:ahLst/>
            <a:cxnLst/>
            <a:rect l="l" t="t" r="r" b="b"/>
            <a:pathLst>
              <a:path w="3775866" h="1548105">
                <a:moveTo>
                  <a:pt x="0" y="0"/>
                </a:moveTo>
                <a:lnTo>
                  <a:pt x="3775866" y="0"/>
                </a:lnTo>
                <a:lnTo>
                  <a:pt x="3775866" y="1548105"/>
                </a:lnTo>
                <a:lnTo>
                  <a:pt x="0" y="15481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037772" y="1618905"/>
            <a:ext cx="3622549" cy="1485245"/>
          </a:xfrm>
          <a:custGeom>
            <a:avLst/>
            <a:gdLst/>
            <a:ahLst/>
            <a:cxnLst/>
            <a:rect l="l" t="t" r="r" b="b"/>
            <a:pathLst>
              <a:path w="3622549" h="1485245">
                <a:moveTo>
                  <a:pt x="0" y="0"/>
                </a:moveTo>
                <a:lnTo>
                  <a:pt x="3622548" y="0"/>
                </a:lnTo>
                <a:lnTo>
                  <a:pt x="3622548" y="1485245"/>
                </a:lnTo>
                <a:lnTo>
                  <a:pt x="0" y="14852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1659439"/>
            <a:ext cx="3424823" cy="1404177"/>
          </a:xfrm>
          <a:custGeom>
            <a:avLst/>
            <a:gdLst/>
            <a:ahLst/>
            <a:cxnLst/>
            <a:rect l="l" t="t" r="r" b="b"/>
            <a:pathLst>
              <a:path w="3424823" h="1404177">
                <a:moveTo>
                  <a:pt x="0" y="0"/>
                </a:moveTo>
                <a:lnTo>
                  <a:pt x="3424823" y="0"/>
                </a:lnTo>
                <a:lnTo>
                  <a:pt x="3424823" y="1404177"/>
                </a:lnTo>
                <a:lnTo>
                  <a:pt x="0" y="14041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4004579" y="1587475"/>
            <a:ext cx="3775866" cy="1548105"/>
          </a:xfrm>
          <a:custGeom>
            <a:avLst/>
            <a:gdLst/>
            <a:ahLst/>
            <a:cxnLst/>
            <a:rect l="l" t="t" r="r" b="b"/>
            <a:pathLst>
              <a:path w="3775866" h="1548105">
                <a:moveTo>
                  <a:pt x="0" y="0"/>
                </a:moveTo>
                <a:lnTo>
                  <a:pt x="3775866" y="0"/>
                </a:lnTo>
                <a:lnTo>
                  <a:pt x="3775866" y="1548105"/>
                </a:lnTo>
                <a:lnTo>
                  <a:pt x="0" y="15481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AutoShape 9"/>
          <p:cNvSpPr/>
          <p:nvPr/>
        </p:nvSpPr>
        <p:spPr>
          <a:xfrm>
            <a:off x="568970" y="3063616"/>
            <a:ext cx="1358247" cy="438624"/>
          </a:xfrm>
          <a:prstGeom prst="rect">
            <a:avLst/>
          </a:prstGeom>
          <a:solidFill>
            <a:srgbClr val="3EDAD8"/>
          </a:solidFill>
        </p:spPr>
      </p:sp>
      <p:sp>
        <p:nvSpPr>
          <p:cNvPr id="10" name="AutoShape 10"/>
          <p:cNvSpPr/>
          <p:nvPr/>
        </p:nvSpPr>
        <p:spPr>
          <a:xfrm>
            <a:off x="3082161" y="3104150"/>
            <a:ext cx="2360717" cy="422569"/>
          </a:xfrm>
          <a:prstGeom prst="rect">
            <a:avLst/>
          </a:prstGeom>
          <a:solidFill>
            <a:srgbClr val="3EDAD8"/>
          </a:solidFill>
        </p:spPr>
      </p:sp>
      <p:sp>
        <p:nvSpPr>
          <p:cNvPr id="11" name="AutoShape 11"/>
          <p:cNvSpPr/>
          <p:nvPr/>
        </p:nvSpPr>
        <p:spPr>
          <a:xfrm>
            <a:off x="6132705" y="3104150"/>
            <a:ext cx="2866984" cy="920159"/>
          </a:xfrm>
          <a:prstGeom prst="rect">
            <a:avLst/>
          </a:prstGeom>
          <a:solidFill>
            <a:srgbClr val="3EDAD8"/>
          </a:solidFill>
        </p:spPr>
      </p:sp>
      <p:sp>
        <p:nvSpPr>
          <p:cNvPr id="12" name="TextBox 12"/>
          <p:cNvSpPr txBox="1"/>
          <p:nvPr/>
        </p:nvSpPr>
        <p:spPr>
          <a:xfrm>
            <a:off x="6117705" y="3118617"/>
            <a:ext cx="2881984" cy="853125"/>
          </a:xfrm>
          <a:prstGeom prst="rect">
            <a:avLst/>
          </a:prstGeom>
        </p:spPr>
        <p:txBody>
          <a:bodyPr lIns="0" tIns="0" rIns="0" bIns="0" rtlCol="0" anchor="t">
            <a:spAutoFit/>
          </a:bodyPr>
          <a:lstStyle/>
          <a:p>
            <a:pPr algn="ctr">
              <a:lnSpc>
                <a:spcPts val="3458"/>
              </a:lnSpc>
            </a:pPr>
            <a:r>
              <a:rPr lang="en-US" sz="2470">
                <a:solidFill>
                  <a:srgbClr val="000000"/>
                </a:solidFill>
                <a:latin typeface="Canva Sans Bold"/>
              </a:rPr>
              <a:t>3.Provide personal</a:t>
            </a:r>
          </a:p>
          <a:p>
            <a:pPr algn="ctr">
              <a:lnSpc>
                <a:spcPts val="3458"/>
              </a:lnSpc>
            </a:pPr>
            <a:r>
              <a:rPr lang="en-US" sz="2470">
                <a:solidFill>
                  <a:srgbClr val="000000"/>
                </a:solidFill>
                <a:latin typeface="Canva Sans Bold"/>
              </a:rPr>
              <a:t> details</a:t>
            </a:r>
          </a:p>
        </p:txBody>
      </p:sp>
      <p:sp>
        <p:nvSpPr>
          <p:cNvPr id="13" name="AutoShape 13"/>
          <p:cNvSpPr/>
          <p:nvPr/>
        </p:nvSpPr>
        <p:spPr>
          <a:xfrm>
            <a:off x="9571188" y="3135580"/>
            <a:ext cx="2659187" cy="686107"/>
          </a:xfrm>
          <a:prstGeom prst="rect">
            <a:avLst/>
          </a:prstGeom>
          <a:solidFill>
            <a:srgbClr val="3EDAD8"/>
          </a:solidFill>
        </p:spPr>
      </p:sp>
      <p:sp>
        <p:nvSpPr>
          <p:cNvPr id="14" name="AutoShape 14"/>
          <p:cNvSpPr/>
          <p:nvPr/>
        </p:nvSpPr>
        <p:spPr>
          <a:xfrm>
            <a:off x="12954275" y="3135580"/>
            <a:ext cx="2360717" cy="1044138"/>
          </a:xfrm>
          <a:prstGeom prst="rect">
            <a:avLst/>
          </a:prstGeom>
          <a:solidFill>
            <a:srgbClr val="3EDAD8"/>
          </a:solidFill>
        </p:spPr>
      </p:sp>
      <p:sp>
        <p:nvSpPr>
          <p:cNvPr id="15" name="AutoShape 15"/>
          <p:cNvSpPr/>
          <p:nvPr/>
        </p:nvSpPr>
        <p:spPr>
          <a:xfrm>
            <a:off x="15848392" y="3000111"/>
            <a:ext cx="2439608" cy="1315076"/>
          </a:xfrm>
          <a:prstGeom prst="rect">
            <a:avLst/>
          </a:prstGeom>
          <a:solidFill>
            <a:srgbClr val="3EDAD8"/>
          </a:solidFill>
        </p:spPr>
      </p:sp>
      <p:sp>
        <p:nvSpPr>
          <p:cNvPr id="16" name="AutoShape 16"/>
          <p:cNvSpPr/>
          <p:nvPr/>
        </p:nvSpPr>
        <p:spPr>
          <a:xfrm>
            <a:off x="444407" y="4024310"/>
            <a:ext cx="1389058" cy="495877"/>
          </a:xfrm>
          <a:prstGeom prst="rect">
            <a:avLst/>
          </a:prstGeom>
          <a:solidFill>
            <a:srgbClr val="37C9EF"/>
          </a:solidFill>
        </p:spPr>
      </p:sp>
      <p:sp>
        <p:nvSpPr>
          <p:cNvPr id="17" name="AutoShape 17"/>
          <p:cNvSpPr/>
          <p:nvPr/>
        </p:nvSpPr>
        <p:spPr>
          <a:xfrm>
            <a:off x="381150" y="4828433"/>
            <a:ext cx="1546067" cy="315067"/>
          </a:xfrm>
          <a:prstGeom prst="rect">
            <a:avLst/>
          </a:prstGeom>
          <a:solidFill>
            <a:srgbClr val="37C9EF"/>
          </a:solidFill>
        </p:spPr>
      </p:sp>
      <p:sp>
        <p:nvSpPr>
          <p:cNvPr id="18" name="TextBox 18"/>
          <p:cNvSpPr txBox="1"/>
          <p:nvPr/>
        </p:nvSpPr>
        <p:spPr>
          <a:xfrm>
            <a:off x="101857" y="4823306"/>
            <a:ext cx="2104653" cy="296746"/>
          </a:xfrm>
          <a:prstGeom prst="rect">
            <a:avLst/>
          </a:prstGeom>
        </p:spPr>
        <p:txBody>
          <a:bodyPr lIns="0" tIns="0" rIns="0" bIns="0" rtlCol="0" anchor="t">
            <a:spAutoFit/>
          </a:bodyPr>
          <a:lstStyle/>
          <a:p>
            <a:pPr algn="ctr">
              <a:lnSpc>
                <a:spcPts val="2484"/>
              </a:lnSpc>
            </a:pPr>
            <a:r>
              <a:rPr lang="en-US" sz="1774">
                <a:solidFill>
                  <a:srgbClr val="000000"/>
                </a:solidFill>
                <a:latin typeface="Canva Sans"/>
              </a:rPr>
              <a:t>1.2 password</a:t>
            </a:r>
          </a:p>
        </p:txBody>
      </p:sp>
      <p:sp>
        <p:nvSpPr>
          <p:cNvPr id="19" name="Freeform 19"/>
          <p:cNvSpPr/>
          <p:nvPr/>
        </p:nvSpPr>
        <p:spPr>
          <a:xfrm rot="5400000">
            <a:off x="966890" y="3743106"/>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20" name="Freeform 20"/>
          <p:cNvSpPr/>
          <p:nvPr/>
        </p:nvSpPr>
        <p:spPr>
          <a:xfrm rot="5400000">
            <a:off x="943077" y="4669970"/>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21" name="Freeform 21"/>
          <p:cNvSpPr/>
          <p:nvPr/>
        </p:nvSpPr>
        <p:spPr>
          <a:xfrm rot="5400000">
            <a:off x="4028941" y="3820303"/>
            <a:ext cx="514782" cy="47625"/>
          </a:xfrm>
          <a:custGeom>
            <a:avLst/>
            <a:gdLst/>
            <a:ahLst/>
            <a:cxnLst/>
            <a:rect l="l" t="t" r="r" b="b"/>
            <a:pathLst>
              <a:path w="514782" h="47625">
                <a:moveTo>
                  <a:pt x="0" y="0"/>
                </a:moveTo>
                <a:lnTo>
                  <a:pt x="514783" y="0"/>
                </a:lnTo>
                <a:lnTo>
                  <a:pt x="514783"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22" name="AutoShape 22"/>
          <p:cNvSpPr/>
          <p:nvPr/>
        </p:nvSpPr>
        <p:spPr>
          <a:xfrm>
            <a:off x="3388281" y="4130081"/>
            <a:ext cx="1921769" cy="698352"/>
          </a:xfrm>
          <a:prstGeom prst="rect">
            <a:avLst/>
          </a:prstGeom>
          <a:solidFill>
            <a:srgbClr val="37C9EF"/>
          </a:solidFill>
        </p:spPr>
      </p:sp>
      <p:sp>
        <p:nvSpPr>
          <p:cNvPr id="23" name="AutoShape 23"/>
          <p:cNvSpPr/>
          <p:nvPr/>
        </p:nvSpPr>
        <p:spPr>
          <a:xfrm>
            <a:off x="6633691" y="4479257"/>
            <a:ext cx="2365998" cy="372624"/>
          </a:xfrm>
          <a:prstGeom prst="rect">
            <a:avLst/>
          </a:prstGeom>
          <a:solidFill>
            <a:srgbClr val="37C9EF"/>
          </a:solidFill>
        </p:spPr>
      </p:sp>
      <p:sp>
        <p:nvSpPr>
          <p:cNvPr id="24" name="AutoShape 24"/>
          <p:cNvSpPr/>
          <p:nvPr/>
        </p:nvSpPr>
        <p:spPr>
          <a:xfrm>
            <a:off x="6924439" y="5789179"/>
            <a:ext cx="1533373" cy="420980"/>
          </a:xfrm>
          <a:prstGeom prst="rect">
            <a:avLst/>
          </a:prstGeom>
          <a:solidFill>
            <a:srgbClr val="37C9EF"/>
          </a:solidFill>
        </p:spPr>
      </p:sp>
      <p:sp>
        <p:nvSpPr>
          <p:cNvPr id="25" name="AutoShape 25"/>
          <p:cNvSpPr/>
          <p:nvPr/>
        </p:nvSpPr>
        <p:spPr>
          <a:xfrm>
            <a:off x="6924439" y="5168850"/>
            <a:ext cx="1784501" cy="306005"/>
          </a:xfrm>
          <a:prstGeom prst="rect">
            <a:avLst/>
          </a:prstGeom>
          <a:solidFill>
            <a:srgbClr val="37C9EF"/>
          </a:solidFill>
        </p:spPr>
      </p:sp>
      <p:sp>
        <p:nvSpPr>
          <p:cNvPr id="26" name="TextBox 26"/>
          <p:cNvSpPr txBox="1"/>
          <p:nvPr/>
        </p:nvSpPr>
        <p:spPr>
          <a:xfrm>
            <a:off x="6631285" y="4507832"/>
            <a:ext cx="2368403" cy="270670"/>
          </a:xfrm>
          <a:prstGeom prst="rect">
            <a:avLst/>
          </a:prstGeom>
        </p:spPr>
        <p:txBody>
          <a:bodyPr lIns="0" tIns="0" rIns="0" bIns="0" rtlCol="0" anchor="t">
            <a:spAutoFit/>
          </a:bodyPr>
          <a:lstStyle/>
          <a:p>
            <a:pPr algn="ctr">
              <a:lnSpc>
                <a:spcPts val="2243"/>
              </a:lnSpc>
            </a:pPr>
            <a:r>
              <a:rPr lang="en-US" sz="1602">
                <a:solidFill>
                  <a:srgbClr val="000000"/>
                </a:solidFill>
                <a:latin typeface="Canva Sans"/>
              </a:rPr>
              <a:t>3.1 representative name</a:t>
            </a:r>
          </a:p>
        </p:txBody>
      </p:sp>
      <p:sp>
        <p:nvSpPr>
          <p:cNvPr id="27" name="Freeform 27"/>
          <p:cNvSpPr/>
          <p:nvPr/>
        </p:nvSpPr>
        <p:spPr>
          <a:xfrm rot="5400000">
            <a:off x="7379117" y="4198054"/>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28" name="TextBox 28"/>
          <p:cNvSpPr txBox="1"/>
          <p:nvPr/>
        </p:nvSpPr>
        <p:spPr>
          <a:xfrm>
            <a:off x="6924439" y="5214783"/>
            <a:ext cx="1784501" cy="260072"/>
          </a:xfrm>
          <a:prstGeom prst="rect">
            <a:avLst/>
          </a:prstGeom>
        </p:spPr>
        <p:txBody>
          <a:bodyPr lIns="0" tIns="0" rIns="0" bIns="0" rtlCol="0" anchor="t">
            <a:spAutoFit/>
          </a:bodyPr>
          <a:lstStyle/>
          <a:p>
            <a:pPr algn="ctr">
              <a:lnSpc>
                <a:spcPts val="2145"/>
              </a:lnSpc>
            </a:pPr>
            <a:r>
              <a:rPr lang="en-US" sz="1532">
                <a:solidFill>
                  <a:srgbClr val="000000"/>
                </a:solidFill>
                <a:latin typeface="Canva Sans"/>
              </a:rPr>
              <a:t>3.2 no. of members</a:t>
            </a:r>
          </a:p>
        </p:txBody>
      </p:sp>
      <p:sp>
        <p:nvSpPr>
          <p:cNvPr id="29" name="Freeform 29"/>
          <p:cNvSpPr/>
          <p:nvPr/>
        </p:nvSpPr>
        <p:spPr>
          <a:xfrm rot="5400000">
            <a:off x="7379117" y="4962154"/>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30" name="TextBox 30"/>
          <p:cNvSpPr txBox="1"/>
          <p:nvPr/>
        </p:nvSpPr>
        <p:spPr>
          <a:xfrm>
            <a:off x="6972574" y="5826741"/>
            <a:ext cx="1327868" cy="287692"/>
          </a:xfrm>
          <a:prstGeom prst="rect">
            <a:avLst/>
          </a:prstGeom>
        </p:spPr>
        <p:txBody>
          <a:bodyPr lIns="0" tIns="0" rIns="0" bIns="0" rtlCol="0" anchor="t">
            <a:spAutoFit/>
          </a:bodyPr>
          <a:lstStyle/>
          <a:p>
            <a:pPr algn="ctr">
              <a:lnSpc>
                <a:spcPts val="2312"/>
              </a:lnSpc>
            </a:pPr>
            <a:r>
              <a:rPr lang="en-US" sz="1651">
                <a:solidFill>
                  <a:srgbClr val="000000"/>
                </a:solidFill>
                <a:latin typeface="Canva Sans"/>
              </a:rPr>
              <a:t>3.3 census ID</a:t>
            </a:r>
          </a:p>
        </p:txBody>
      </p:sp>
      <p:sp>
        <p:nvSpPr>
          <p:cNvPr id="31" name="Freeform 31"/>
          <p:cNvSpPr/>
          <p:nvPr/>
        </p:nvSpPr>
        <p:spPr>
          <a:xfrm rot="5400000">
            <a:off x="7355304" y="5708433"/>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32" name="Freeform 32"/>
          <p:cNvSpPr/>
          <p:nvPr/>
        </p:nvSpPr>
        <p:spPr>
          <a:xfrm rot="5400000">
            <a:off x="13901395" y="4412579"/>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33" name="AutoShape 33"/>
          <p:cNvSpPr/>
          <p:nvPr/>
        </p:nvSpPr>
        <p:spPr>
          <a:xfrm>
            <a:off x="13086164" y="4597983"/>
            <a:ext cx="2192868" cy="645374"/>
          </a:xfrm>
          <a:prstGeom prst="rect">
            <a:avLst/>
          </a:prstGeom>
          <a:solidFill>
            <a:srgbClr val="37C9EF"/>
          </a:solidFill>
        </p:spPr>
      </p:sp>
      <p:sp>
        <p:nvSpPr>
          <p:cNvPr id="34" name="TextBox 34"/>
          <p:cNvSpPr txBox="1"/>
          <p:nvPr/>
        </p:nvSpPr>
        <p:spPr>
          <a:xfrm>
            <a:off x="13086164" y="4570839"/>
            <a:ext cx="2089053" cy="598011"/>
          </a:xfrm>
          <a:prstGeom prst="rect">
            <a:avLst/>
          </a:prstGeom>
        </p:spPr>
        <p:txBody>
          <a:bodyPr lIns="0" tIns="0" rIns="0" bIns="0" rtlCol="0" anchor="t">
            <a:spAutoFit/>
          </a:bodyPr>
          <a:lstStyle/>
          <a:p>
            <a:pPr algn="ctr">
              <a:lnSpc>
                <a:spcPts val="2433"/>
              </a:lnSpc>
            </a:pPr>
            <a:r>
              <a:rPr lang="en-US" sz="1738">
                <a:solidFill>
                  <a:srgbClr val="000000"/>
                </a:solidFill>
                <a:latin typeface="Canva Sans"/>
              </a:rPr>
              <a:t>5.1 add 4.1+4.2+4.3 values</a:t>
            </a:r>
          </a:p>
        </p:txBody>
      </p:sp>
      <p:sp>
        <p:nvSpPr>
          <p:cNvPr id="35" name="AutoShape 35"/>
          <p:cNvSpPr/>
          <p:nvPr/>
        </p:nvSpPr>
        <p:spPr>
          <a:xfrm>
            <a:off x="13086164" y="5658282"/>
            <a:ext cx="2365998" cy="773200"/>
          </a:xfrm>
          <a:prstGeom prst="rect">
            <a:avLst/>
          </a:prstGeom>
          <a:solidFill>
            <a:srgbClr val="37C9EF"/>
          </a:solidFill>
        </p:spPr>
      </p:sp>
      <p:sp>
        <p:nvSpPr>
          <p:cNvPr id="36" name="Freeform 36"/>
          <p:cNvSpPr/>
          <p:nvPr/>
        </p:nvSpPr>
        <p:spPr>
          <a:xfrm rot="5400000">
            <a:off x="13925207" y="5377079"/>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37" name="Freeform 37"/>
          <p:cNvSpPr/>
          <p:nvPr/>
        </p:nvSpPr>
        <p:spPr>
          <a:xfrm rot="5400000">
            <a:off x="16950453" y="4547229"/>
            <a:ext cx="514782" cy="47625"/>
          </a:xfrm>
          <a:custGeom>
            <a:avLst/>
            <a:gdLst/>
            <a:ahLst/>
            <a:cxnLst/>
            <a:rect l="l" t="t" r="r" b="b"/>
            <a:pathLst>
              <a:path w="514782" h="47625">
                <a:moveTo>
                  <a:pt x="0" y="0"/>
                </a:moveTo>
                <a:lnTo>
                  <a:pt x="514783" y="0"/>
                </a:lnTo>
                <a:lnTo>
                  <a:pt x="514783"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38" name="AutoShape 38"/>
          <p:cNvSpPr/>
          <p:nvPr/>
        </p:nvSpPr>
        <p:spPr>
          <a:xfrm>
            <a:off x="15922002" y="4721289"/>
            <a:ext cx="2365998" cy="753566"/>
          </a:xfrm>
          <a:prstGeom prst="rect">
            <a:avLst/>
          </a:prstGeom>
          <a:solidFill>
            <a:srgbClr val="37C9EF"/>
          </a:solidFill>
        </p:spPr>
      </p:sp>
      <p:sp>
        <p:nvSpPr>
          <p:cNvPr id="39" name="AutoShape 39"/>
          <p:cNvSpPr/>
          <p:nvPr/>
        </p:nvSpPr>
        <p:spPr>
          <a:xfrm>
            <a:off x="16142874" y="6924934"/>
            <a:ext cx="1890258" cy="773200"/>
          </a:xfrm>
          <a:prstGeom prst="rect">
            <a:avLst/>
          </a:prstGeom>
          <a:solidFill>
            <a:srgbClr val="37C9EF"/>
          </a:solidFill>
        </p:spPr>
      </p:sp>
      <p:sp>
        <p:nvSpPr>
          <p:cNvPr id="40" name="AutoShape 40"/>
          <p:cNvSpPr/>
          <p:nvPr/>
        </p:nvSpPr>
        <p:spPr>
          <a:xfrm>
            <a:off x="16142874" y="5864841"/>
            <a:ext cx="1890258" cy="566641"/>
          </a:xfrm>
          <a:prstGeom prst="rect">
            <a:avLst/>
          </a:prstGeom>
          <a:solidFill>
            <a:srgbClr val="37C9EF"/>
          </a:solidFill>
        </p:spPr>
      </p:sp>
      <p:sp>
        <p:nvSpPr>
          <p:cNvPr id="41" name="TextBox 41"/>
          <p:cNvSpPr txBox="1"/>
          <p:nvPr/>
        </p:nvSpPr>
        <p:spPr>
          <a:xfrm>
            <a:off x="16142874" y="5855854"/>
            <a:ext cx="1890258" cy="527207"/>
          </a:xfrm>
          <a:prstGeom prst="rect">
            <a:avLst/>
          </a:prstGeom>
        </p:spPr>
        <p:txBody>
          <a:bodyPr lIns="0" tIns="0" rIns="0" bIns="0" rtlCol="0" anchor="t">
            <a:spAutoFit/>
          </a:bodyPr>
          <a:lstStyle/>
          <a:p>
            <a:pPr algn="ctr">
              <a:lnSpc>
                <a:spcPts val="2131"/>
              </a:lnSpc>
            </a:pPr>
            <a:r>
              <a:rPr lang="en-US" sz="1522">
                <a:solidFill>
                  <a:srgbClr val="000000"/>
                </a:solidFill>
                <a:latin typeface="Canva Sans"/>
              </a:rPr>
              <a:t>6.2 show average CF</a:t>
            </a:r>
          </a:p>
          <a:p>
            <a:pPr algn="ctr">
              <a:lnSpc>
                <a:spcPts val="2131"/>
              </a:lnSpc>
            </a:pPr>
            <a:r>
              <a:rPr lang="en-US" sz="1522">
                <a:solidFill>
                  <a:srgbClr val="000000"/>
                </a:solidFill>
                <a:latin typeface="Canva Sans"/>
              </a:rPr>
              <a:t>(in kg/person)</a:t>
            </a:r>
          </a:p>
        </p:txBody>
      </p:sp>
      <p:sp>
        <p:nvSpPr>
          <p:cNvPr id="42" name="Freeform 42"/>
          <p:cNvSpPr/>
          <p:nvPr/>
        </p:nvSpPr>
        <p:spPr>
          <a:xfrm rot="5400000">
            <a:off x="16926641" y="5687388"/>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43" name="Freeform 43"/>
          <p:cNvSpPr/>
          <p:nvPr/>
        </p:nvSpPr>
        <p:spPr>
          <a:xfrm rot="5400000">
            <a:off x="16850544" y="6615156"/>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44" name="Freeform 44"/>
          <p:cNvSpPr/>
          <p:nvPr/>
        </p:nvSpPr>
        <p:spPr>
          <a:xfrm rot="5400000">
            <a:off x="10371377" y="4338879"/>
            <a:ext cx="1057803" cy="105780"/>
          </a:xfrm>
          <a:custGeom>
            <a:avLst/>
            <a:gdLst/>
            <a:ahLst/>
            <a:cxnLst/>
            <a:rect l="l" t="t" r="r" b="b"/>
            <a:pathLst>
              <a:path w="1057803" h="105780">
                <a:moveTo>
                  <a:pt x="0" y="0"/>
                </a:moveTo>
                <a:lnTo>
                  <a:pt x="1057804" y="0"/>
                </a:lnTo>
                <a:lnTo>
                  <a:pt x="1057804" y="105780"/>
                </a:lnTo>
                <a:lnTo>
                  <a:pt x="0" y="105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5" name="Freeform 45"/>
          <p:cNvSpPr/>
          <p:nvPr/>
        </p:nvSpPr>
        <p:spPr>
          <a:xfrm rot="5400000">
            <a:off x="10371880" y="5327892"/>
            <a:ext cx="1057803" cy="105780"/>
          </a:xfrm>
          <a:custGeom>
            <a:avLst/>
            <a:gdLst/>
            <a:ahLst/>
            <a:cxnLst/>
            <a:rect l="l" t="t" r="r" b="b"/>
            <a:pathLst>
              <a:path w="1057803" h="105780">
                <a:moveTo>
                  <a:pt x="0" y="0"/>
                </a:moveTo>
                <a:lnTo>
                  <a:pt x="1057803" y="0"/>
                </a:lnTo>
                <a:lnTo>
                  <a:pt x="1057803" y="105781"/>
                </a:lnTo>
                <a:lnTo>
                  <a:pt x="0" y="105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6" name="Freeform 46"/>
          <p:cNvSpPr/>
          <p:nvPr/>
        </p:nvSpPr>
        <p:spPr>
          <a:xfrm rot="5400000">
            <a:off x="10371880" y="6215183"/>
            <a:ext cx="1057803" cy="105780"/>
          </a:xfrm>
          <a:custGeom>
            <a:avLst/>
            <a:gdLst/>
            <a:ahLst/>
            <a:cxnLst/>
            <a:rect l="l" t="t" r="r" b="b"/>
            <a:pathLst>
              <a:path w="1057803" h="105780">
                <a:moveTo>
                  <a:pt x="0" y="0"/>
                </a:moveTo>
                <a:lnTo>
                  <a:pt x="1057803" y="0"/>
                </a:lnTo>
                <a:lnTo>
                  <a:pt x="1057803" y="105780"/>
                </a:lnTo>
                <a:lnTo>
                  <a:pt x="0" y="105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7" name="Freeform 47"/>
          <p:cNvSpPr/>
          <p:nvPr/>
        </p:nvSpPr>
        <p:spPr>
          <a:xfrm>
            <a:off x="9684641" y="6835075"/>
            <a:ext cx="1275955" cy="69266"/>
          </a:xfrm>
          <a:custGeom>
            <a:avLst/>
            <a:gdLst/>
            <a:ahLst/>
            <a:cxnLst/>
            <a:rect l="l" t="t" r="r" b="b"/>
            <a:pathLst>
              <a:path w="1275955" h="69266">
                <a:moveTo>
                  <a:pt x="0" y="0"/>
                </a:moveTo>
                <a:lnTo>
                  <a:pt x="1275956" y="0"/>
                </a:lnTo>
                <a:lnTo>
                  <a:pt x="1275956" y="69265"/>
                </a:lnTo>
                <a:lnTo>
                  <a:pt x="0" y="69265"/>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48" name="Freeform 48"/>
          <p:cNvSpPr/>
          <p:nvPr/>
        </p:nvSpPr>
        <p:spPr>
          <a:xfrm>
            <a:off x="8457812" y="6835075"/>
            <a:ext cx="1275955" cy="69266"/>
          </a:xfrm>
          <a:custGeom>
            <a:avLst/>
            <a:gdLst/>
            <a:ahLst/>
            <a:cxnLst/>
            <a:rect l="l" t="t" r="r" b="b"/>
            <a:pathLst>
              <a:path w="1275955" h="69266">
                <a:moveTo>
                  <a:pt x="0" y="0"/>
                </a:moveTo>
                <a:lnTo>
                  <a:pt x="1275956" y="0"/>
                </a:lnTo>
                <a:lnTo>
                  <a:pt x="1275956" y="69265"/>
                </a:lnTo>
                <a:lnTo>
                  <a:pt x="0" y="69265"/>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49" name="Freeform 49"/>
          <p:cNvSpPr/>
          <p:nvPr/>
        </p:nvSpPr>
        <p:spPr>
          <a:xfrm>
            <a:off x="7256067" y="6835075"/>
            <a:ext cx="1275955" cy="69266"/>
          </a:xfrm>
          <a:custGeom>
            <a:avLst/>
            <a:gdLst/>
            <a:ahLst/>
            <a:cxnLst/>
            <a:rect l="l" t="t" r="r" b="b"/>
            <a:pathLst>
              <a:path w="1275955" h="69266">
                <a:moveTo>
                  <a:pt x="0" y="0"/>
                </a:moveTo>
                <a:lnTo>
                  <a:pt x="1275955" y="0"/>
                </a:lnTo>
                <a:lnTo>
                  <a:pt x="1275955" y="69265"/>
                </a:lnTo>
                <a:lnTo>
                  <a:pt x="0" y="69265"/>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50" name="Freeform 50"/>
          <p:cNvSpPr/>
          <p:nvPr/>
        </p:nvSpPr>
        <p:spPr>
          <a:xfrm>
            <a:off x="6117705" y="6827093"/>
            <a:ext cx="1275955" cy="69266"/>
          </a:xfrm>
          <a:custGeom>
            <a:avLst/>
            <a:gdLst/>
            <a:ahLst/>
            <a:cxnLst/>
            <a:rect l="l" t="t" r="r" b="b"/>
            <a:pathLst>
              <a:path w="1275955" h="69266">
                <a:moveTo>
                  <a:pt x="0" y="0"/>
                </a:moveTo>
                <a:lnTo>
                  <a:pt x="1275955" y="0"/>
                </a:lnTo>
                <a:lnTo>
                  <a:pt x="1275955"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51" name="Freeform 51"/>
          <p:cNvSpPr/>
          <p:nvPr/>
        </p:nvSpPr>
        <p:spPr>
          <a:xfrm>
            <a:off x="4856749" y="6827093"/>
            <a:ext cx="1275955" cy="69266"/>
          </a:xfrm>
          <a:custGeom>
            <a:avLst/>
            <a:gdLst/>
            <a:ahLst/>
            <a:cxnLst/>
            <a:rect l="l" t="t" r="r" b="b"/>
            <a:pathLst>
              <a:path w="1275955" h="69266">
                <a:moveTo>
                  <a:pt x="0" y="0"/>
                </a:moveTo>
                <a:lnTo>
                  <a:pt x="1275956" y="0"/>
                </a:lnTo>
                <a:lnTo>
                  <a:pt x="1275956"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52" name="Freeform 52"/>
          <p:cNvSpPr/>
          <p:nvPr/>
        </p:nvSpPr>
        <p:spPr>
          <a:xfrm>
            <a:off x="3580794" y="6827093"/>
            <a:ext cx="1275955" cy="69266"/>
          </a:xfrm>
          <a:custGeom>
            <a:avLst/>
            <a:gdLst/>
            <a:ahLst/>
            <a:cxnLst/>
            <a:rect l="l" t="t" r="r" b="b"/>
            <a:pathLst>
              <a:path w="1275955" h="69266">
                <a:moveTo>
                  <a:pt x="0" y="0"/>
                </a:moveTo>
                <a:lnTo>
                  <a:pt x="1275955" y="0"/>
                </a:lnTo>
                <a:lnTo>
                  <a:pt x="1275955"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53" name="Freeform 53"/>
          <p:cNvSpPr/>
          <p:nvPr/>
        </p:nvSpPr>
        <p:spPr>
          <a:xfrm>
            <a:off x="2304838" y="6827093"/>
            <a:ext cx="1275955" cy="69266"/>
          </a:xfrm>
          <a:custGeom>
            <a:avLst/>
            <a:gdLst/>
            <a:ahLst/>
            <a:cxnLst/>
            <a:rect l="l" t="t" r="r" b="b"/>
            <a:pathLst>
              <a:path w="1275955" h="69266">
                <a:moveTo>
                  <a:pt x="0" y="0"/>
                </a:moveTo>
                <a:lnTo>
                  <a:pt x="1275956" y="0"/>
                </a:lnTo>
                <a:lnTo>
                  <a:pt x="1275956"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54" name="Freeform 54"/>
          <p:cNvSpPr/>
          <p:nvPr/>
        </p:nvSpPr>
        <p:spPr>
          <a:xfrm rot="5400000">
            <a:off x="2071260" y="7103286"/>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55" name="AutoShape 55"/>
          <p:cNvSpPr/>
          <p:nvPr/>
        </p:nvSpPr>
        <p:spPr>
          <a:xfrm>
            <a:off x="1927217" y="7228790"/>
            <a:ext cx="917978" cy="356580"/>
          </a:xfrm>
          <a:prstGeom prst="rect">
            <a:avLst/>
          </a:prstGeom>
          <a:solidFill>
            <a:srgbClr val="37C9EF"/>
          </a:solidFill>
        </p:spPr>
      </p:sp>
      <p:sp>
        <p:nvSpPr>
          <p:cNvPr id="56" name="TextBox 56"/>
          <p:cNvSpPr txBox="1"/>
          <p:nvPr/>
        </p:nvSpPr>
        <p:spPr>
          <a:xfrm>
            <a:off x="1771184" y="7191087"/>
            <a:ext cx="1297371" cy="358230"/>
          </a:xfrm>
          <a:prstGeom prst="rect">
            <a:avLst/>
          </a:prstGeom>
        </p:spPr>
        <p:txBody>
          <a:bodyPr lIns="0" tIns="0" rIns="0" bIns="0" rtlCol="0" anchor="t">
            <a:spAutoFit/>
          </a:bodyPr>
          <a:lstStyle/>
          <a:p>
            <a:pPr algn="ctr">
              <a:lnSpc>
                <a:spcPts val="1408"/>
              </a:lnSpc>
            </a:pPr>
            <a:r>
              <a:rPr lang="en-US" sz="1006">
                <a:solidFill>
                  <a:srgbClr val="000000"/>
                </a:solidFill>
                <a:latin typeface="Canva Sans"/>
              </a:rPr>
              <a:t>4.1 travelling evaluation</a:t>
            </a:r>
          </a:p>
        </p:txBody>
      </p:sp>
      <p:sp>
        <p:nvSpPr>
          <p:cNvPr id="57" name="Freeform 57"/>
          <p:cNvSpPr/>
          <p:nvPr/>
        </p:nvSpPr>
        <p:spPr>
          <a:xfrm>
            <a:off x="101857" y="7957803"/>
            <a:ext cx="1275955" cy="69266"/>
          </a:xfrm>
          <a:custGeom>
            <a:avLst/>
            <a:gdLst/>
            <a:ahLst/>
            <a:cxnLst/>
            <a:rect l="l" t="t" r="r" b="b"/>
            <a:pathLst>
              <a:path w="1275955" h="69266">
                <a:moveTo>
                  <a:pt x="0" y="0"/>
                </a:moveTo>
                <a:lnTo>
                  <a:pt x="1275955" y="0"/>
                </a:lnTo>
                <a:lnTo>
                  <a:pt x="1275955"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58" name="Freeform 58"/>
          <p:cNvSpPr/>
          <p:nvPr/>
        </p:nvSpPr>
        <p:spPr>
          <a:xfrm>
            <a:off x="1289239" y="7957803"/>
            <a:ext cx="1275955" cy="69266"/>
          </a:xfrm>
          <a:custGeom>
            <a:avLst/>
            <a:gdLst/>
            <a:ahLst/>
            <a:cxnLst/>
            <a:rect l="l" t="t" r="r" b="b"/>
            <a:pathLst>
              <a:path w="1275955" h="69266">
                <a:moveTo>
                  <a:pt x="0" y="0"/>
                </a:moveTo>
                <a:lnTo>
                  <a:pt x="1275955" y="0"/>
                </a:lnTo>
                <a:lnTo>
                  <a:pt x="1275955"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59" name="Freeform 59"/>
          <p:cNvSpPr/>
          <p:nvPr/>
        </p:nvSpPr>
        <p:spPr>
          <a:xfrm>
            <a:off x="2457596" y="7957803"/>
            <a:ext cx="1275955" cy="69266"/>
          </a:xfrm>
          <a:custGeom>
            <a:avLst/>
            <a:gdLst/>
            <a:ahLst/>
            <a:cxnLst/>
            <a:rect l="l" t="t" r="r" b="b"/>
            <a:pathLst>
              <a:path w="1275955" h="69266">
                <a:moveTo>
                  <a:pt x="0" y="0"/>
                </a:moveTo>
                <a:lnTo>
                  <a:pt x="1275956" y="0"/>
                </a:lnTo>
                <a:lnTo>
                  <a:pt x="1275956"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60" name="Freeform 60"/>
          <p:cNvSpPr/>
          <p:nvPr/>
        </p:nvSpPr>
        <p:spPr>
          <a:xfrm rot="5400000">
            <a:off x="2095072" y="7766224"/>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61" name="AutoShape 61"/>
          <p:cNvSpPr/>
          <p:nvPr/>
        </p:nvSpPr>
        <p:spPr>
          <a:xfrm>
            <a:off x="54969" y="8418902"/>
            <a:ext cx="1145499" cy="235000"/>
          </a:xfrm>
          <a:prstGeom prst="rect">
            <a:avLst/>
          </a:prstGeom>
          <a:solidFill>
            <a:srgbClr val="2C92D5"/>
          </a:solidFill>
        </p:spPr>
      </p:sp>
      <p:sp>
        <p:nvSpPr>
          <p:cNvPr id="62" name="Freeform 62"/>
          <p:cNvSpPr/>
          <p:nvPr/>
        </p:nvSpPr>
        <p:spPr>
          <a:xfrm rot="5400000">
            <a:off x="-131722" y="8191381"/>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63" name="Freeform 63"/>
          <p:cNvSpPr/>
          <p:nvPr/>
        </p:nvSpPr>
        <p:spPr>
          <a:xfrm rot="5400000">
            <a:off x="1576074" y="8191381"/>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64" name="Freeform 64"/>
          <p:cNvSpPr/>
          <p:nvPr/>
        </p:nvSpPr>
        <p:spPr>
          <a:xfrm rot="5400000">
            <a:off x="3452348" y="8196738"/>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65" name="AutoShape 65"/>
          <p:cNvSpPr/>
          <p:nvPr/>
        </p:nvSpPr>
        <p:spPr>
          <a:xfrm>
            <a:off x="2942816" y="8417594"/>
            <a:ext cx="1193880" cy="236308"/>
          </a:xfrm>
          <a:prstGeom prst="rect">
            <a:avLst/>
          </a:prstGeom>
          <a:solidFill>
            <a:srgbClr val="2C92D5"/>
          </a:solidFill>
        </p:spPr>
      </p:sp>
      <p:sp>
        <p:nvSpPr>
          <p:cNvPr id="66" name="AutoShape 66"/>
          <p:cNvSpPr/>
          <p:nvPr/>
        </p:nvSpPr>
        <p:spPr>
          <a:xfrm>
            <a:off x="1477732" y="8417594"/>
            <a:ext cx="1263379" cy="236308"/>
          </a:xfrm>
          <a:prstGeom prst="rect">
            <a:avLst/>
          </a:prstGeom>
          <a:solidFill>
            <a:srgbClr val="2C92D5"/>
          </a:solidFill>
        </p:spPr>
      </p:sp>
      <p:sp>
        <p:nvSpPr>
          <p:cNvPr id="67" name="TextBox 67"/>
          <p:cNvSpPr txBox="1"/>
          <p:nvPr/>
        </p:nvSpPr>
        <p:spPr>
          <a:xfrm>
            <a:off x="1552959" y="8453535"/>
            <a:ext cx="1112924" cy="205042"/>
          </a:xfrm>
          <a:prstGeom prst="rect">
            <a:avLst/>
          </a:prstGeom>
        </p:spPr>
        <p:txBody>
          <a:bodyPr lIns="0" tIns="0" rIns="0" bIns="0" rtlCol="0" anchor="t">
            <a:spAutoFit/>
          </a:bodyPr>
          <a:lstStyle/>
          <a:p>
            <a:pPr algn="ctr">
              <a:lnSpc>
                <a:spcPts val="1723"/>
              </a:lnSpc>
            </a:pPr>
            <a:r>
              <a:rPr lang="en-US" sz="1231">
                <a:solidFill>
                  <a:srgbClr val="000000"/>
                </a:solidFill>
                <a:latin typeface="Canva Sans"/>
              </a:rPr>
              <a:t>4.1.2 3 wheeler</a:t>
            </a:r>
          </a:p>
        </p:txBody>
      </p:sp>
      <p:sp>
        <p:nvSpPr>
          <p:cNvPr id="68" name="TextBox 68"/>
          <p:cNvSpPr txBox="1"/>
          <p:nvPr/>
        </p:nvSpPr>
        <p:spPr>
          <a:xfrm>
            <a:off x="3003822" y="8430256"/>
            <a:ext cx="1071869" cy="196778"/>
          </a:xfrm>
          <a:prstGeom prst="rect">
            <a:avLst/>
          </a:prstGeom>
        </p:spPr>
        <p:txBody>
          <a:bodyPr lIns="0" tIns="0" rIns="0" bIns="0" rtlCol="0" anchor="t">
            <a:spAutoFit/>
          </a:bodyPr>
          <a:lstStyle/>
          <a:p>
            <a:pPr algn="ctr">
              <a:lnSpc>
                <a:spcPts val="1646"/>
              </a:lnSpc>
            </a:pPr>
            <a:r>
              <a:rPr lang="en-US" sz="1176">
                <a:solidFill>
                  <a:srgbClr val="000000"/>
                </a:solidFill>
                <a:latin typeface="Canva Sans"/>
              </a:rPr>
              <a:t>4.1.3 4 wheeler</a:t>
            </a:r>
          </a:p>
        </p:txBody>
      </p:sp>
      <p:sp>
        <p:nvSpPr>
          <p:cNvPr id="69" name="Freeform 69"/>
          <p:cNvSpPr/>
          <p:nvPr/>
        </p:nvSpPr>
        <p:spPr>
          <a:xfrm rot="5400000">
            <a:off x="-131722" y="8887481"/>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70" name="Freeform 70"/>
          <p:cNvSpPr/>
          <p:nvPr/>
        </p:nvSpPr>
        <p:spPr>
          <a:xfrm rot="5400000">
            <a:off x="1576074" y="8887481"/>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71" name="Freeform 71"/>
          <p:cNvSpPr/>
          <p:nvPr/>
        </p:nvSpPr>
        <p:spPr>
          <a:xfrm rot="5400000">
            <a:off x="1576074" y="9108930"/>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72" name="Freeform 72"/>
          <p:cNvSpPr/>
          <p:nvPr/>
        </p:nvSpPr>
        <p:spPr>
          <a:xfrm rot="5400000">
            <a:off x="3428536" y="8858845"/>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73" name="Freeform 73"/>
          <p:cNvSpPr/>
          <p:nvPr/>
        </p:nvSpPr>
        <p:spPr>
          <a:xfrm>
            <a:off x="54969" y="9073002"/>
            <a:ext cx="1275955" cy="69266"/>
          </a:xfrm>
          <a:custGeom>
            <a:avLst/>
            <a:gdLst/>
            <a:ahLst/>
            <a:cxnLst/>
            <a:rect l="l" t="t" r="r" b="b"/>
            <a:pathLst>
              <a:path w="1275955" h="69266">
                <a:moveTo>
                  <a:pt x="0" y="0"/>
                </a:moveTo>
                <a:lnTo>
                  <a:pt x="1275956" y="0"/>
                </a:lnTo>
                <a:lnTo>
                  <a:pt x="1275956"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74" name="Freeform 74"/>
          <p:cNvSpPr/>
          <p:nvPr/>
        </p:nvSpPr>
        <p:spPr>
          <a:xfrm>
            <a:off x="1289239" y="9073002"/>
            <a:ext cx="1275955" cy="69266"/>
          </a:xfrm>
          <a:custGeom>
            <a:avLst/>
            <a:gdLst/>
            <a:ahLst/>
            <a:cxnLst/>
            <a:rect l="l" t="t" r="r" b="b"/>
            <a:pathLst>
              <a:path w="1275955" h="69266">
                <a:moveTo>
                  <a:pt x="0" y="0"/>
                </a:moveTo>
                <a:lnTo>
                  <a:pt x="1275955" y="0"/>
                </a:lnTo>
                <a:lnTo>
                  <a:pt x="1275955"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75" name="Freeform 75"/>
          <p:cNvSpPr/>
          <p:nvPr/>
        </p:nvSpPr>
        <p:spPr>
          <a:xfrm>
            <a:off x="2480098" y="9063477"/>
            <a:ext cx="1275955" cy="69266"/>
          </a:xfrm>
          <a:custGeom>
            <a:avLst/>
            <a:gdLst/>
            <a:ahLst/>
            <a:cxnLst/>
            <a:rect l="l" t="t" r="r" b="b"/>
            <a:pathLst>
              <a:path w="1275955" h="69266">
                <a:moveTo>
                  <a:pt x="0" y="0"/>
                </a:moveTo>
                <a:lnTo>
                  <a:pt x="1275956" y="0"/>
                </a:lnTo>
                <a:lnTo>
                  <a:pt x="1275956"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76" name="AutoShape 76"/>
          <p:cNvSpPr/>
          <p:nvPr/>
        </p:nvSpPr>
        <p:spPr>
          <a:xfrm>
            <a:off x="54969" y="9216309"/>
            <a:ext cx="3630957" cy="908287"/>
          </a:xfrm>
          <a:prstGeom prst="rect">
            <a:avLst/>
          </a:prstGeom>
          <a:solidFill>
            <a:srgbClr val="191919"/>
          </a:solidFill>
        </p:spPr>
      </p:sp>
      <p:sp>
        <p:nvSpPr>
          <p:cNvPr id="77" name="AutoShape 77"/>
          <p:cNvSpPr/>
          <p:nvPr/>
        </p:nvSpPr>
        <p:spPr>
          <a:xfrm>
            <a:off x="5362158" y="7228790"/>
            <a:ext cx="1445843" cy="372707"/>
          </a:xfrm>
          <a:prstGeom prst="rect">
            <a:avLst/>
          </a:prstGeom>
          <a:solidFill>
            <a:srgbClr val="37C9EF"/>
          </a:solidFill>
        </p:spPr>
      </p:sp>
      <p:sp>
        <p:nvSpPr>
          <p:cNvPr id="78" name="TextBox 78"/>
          <p:cNvSpPr txBox="1"/>
          <p:nvPr/>
        </p:nvSpPr>
        <p:spPr>
          <a:xfrm>
            <a:off x="5362158" y="7245176"/>
            <a:ext cx="1442705" cy="356321"/>
          </a:xfrm>
          <a:prstGeom prst="rect">
            <a:avLst/>
          </a:prstGeom>
        </p:spPr>
        <p:txBody>
          <a:bodyPr lIns="0" tIns="0" rIns="0" bIns="0" rtlCol="0" anchor="t">
            <a:spAutoFit/>
          </a:bodyPr>
          <a:lstStyle/>
          <a:p>
            <a:pPr algn="ctr">
              <a:lnSpc>
                <a:spcPts val="1482"/>
              </a:lnSpc>
            </a:pPr>
            <a:r>
              <a:rPr lang="en-US" sz="1058">
                <a:solidFill>
                  <a:srgbClr val="000000"/>
                </a:solidFill>
                <a:latin typeface="Canva Sans"/>
              </a:rPr>
              <a:t>4.2 Food consumption</a:t>
            </a:r>
          </a:p>
          <a:p>
            <a:pPr algn="ctr">
              <a:lnSpc>
                <a:spcPts val="1482"/>
              </a:lnSpc>
            </a:pPr>
            <a:r>
              <a:rPr lang="en-US" sz="1058">
                <a:solidFill>
                  <a:srgbClr val="000000"/>
                </a:solidFill>
                <a:latin typeface="Canva Sans"/>
              </a:rPr>
              <a:t>evaluation</a:t>
            </a:r>
          </a:p>
        </p:txBody>
      </p:sp>
      <p:sp>
        <p:nvSpPr>
          <p:cNvPr id="79" name="Freeform 79"/>
          <p:cNvSpPr/>
          <p:nvPr/>
        </p:nvSpPr>
        <p:spPr>
          <a:xfrm rot="5400000">
            <a:off x="5851501" y="7030330"/>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80" name="Freeform 80"/>
          <p:cNvSpPr/>
          <p:nvPr/>
        </p:nvSpPr>
        <p:spPr>
          <a:xfrm rot="5400000">
            <a:off x="5781211" y="7818948"/>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81" name="Freeform 81"/>
          <p:cNvSpPr/>
          <p:nvPr/>
        </p:nvSpPr>
        <p:spPr>
          <a:xfrm>
            <a:off x="4785312" y="8012794"/>
            <a:ext cx="1275955" cy="69266"/>
          </a:xfrm>
          <a:custGeom>
            <a:avLst/>
            <a:gdLst/>
            <a:ahLst/>
            <a:cxnLst/>
            <a:rect l="l" t="t" r="r" b="b"/>
            <a:pathLst>
              <a:path w="1275955" h="69266">
                <a:moveTo>
                  <a:pt x="0" y="0"/>
                </a:moveTo>
                <a:lnTo>
                  <a:pt x="1275955" y="0"/>
                </a:lnTo>
                <a:lnTo>
                  <a:pt x="1275955"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82" name="Freeform 82"/>
          <p:cNvSpPr/>
          <p:nvPr/>
        </p:nvSpPr>
        <p:spPr>
          <a:xfrm>
            <a:off x="6038602" y="8012794"/>
            <a:ext cx="1275955" cy="69266"/>
          </a:xfrm>
          <a:custGeom>
            <a:avLst/>
            <a:gdLst/>
            <a:ahLst/>
            <a:cxnLst/>
            <a:rect l="l" t="t" r="r" b="b"/>
            <a:pathLst>
              <a:path w="1275955" h="69266">
                <a:moveTo>
                  <a:pt x="0" y="0"/>
                </a:moveTo>
                <a:lnTo>
                  <a:pt x="1275955" y="0"/>
                </a:lnTo>
                <a:lnTo>
                  <a:pt x="1275955"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83" name="AutoShape 83"/>
          <p:cNvSpPr/>
          <p:nvPr/>
        </p:nvSpPr>
        <p:spPr>
          <a:xfrm>
            <a:off x="6261892" y="8417594"/>
            <a:ext cx="1052665" cy="283933"/>
          </a:xfrm>
          <a:prstGeom prst="rect">
            <a:avLst/>
          </a:prstGeom>
          <a:solidFill>
            <a:srgbClr val="2C92D5"/>
          </a:solidFill>
        </p:spPr>
      </p:sp>
      <p:sp>
        <p:nvSpPr>
          <p:cNvPr id="84" name="AutoShape 84"/>
          <p:cNvSpPr/>
          <p:nvPr/>
        </p:nvSpPr>
        <p:spPr>
          <a:xfrm>
            <a:off x="4470071" y="8444010"/>
            <a:ext cx="953219" cy="292221"/>
          </a:xfrm>
          <a:prstGeom prst="rect">
            <a:avLst/>
          </a:prstGeom>
          <a:solidFill>
            <a:srgbClr val="2C92D5"/>
          </a:solidFill>
        </p:spPr>
      </p:sp>
      <p:sp>
        <p:nvSpPr>
          <p:cNvPr id="85" name="TextBox 85"/>
          <p:cNvSpPr txBox="1"/>
          <p:nvPr/>
        </p:nvSpPr>
        <p:spPr>
          <a:xfrm>
            <a:off x="4500649" y="8441802"/>
            <a:ext cx="807056" cy="259726"/>
          </a:xfrm>
          <a:prstGeom prst="rect">
            <a:avLst/>
          </a:prstGeom>
        </p:spPr>
        <p:txBody>
          <a:bodyPr lIns="0" tIns="0" rIns="0" bIns="0" rtlCol="0" anchor="t">
            <a:spAutoFit/>
          </a:bodyPr>
          <a:lstStyle/>
          <a:p>
            <a:pPr algn="ctr">
              <a:lnSpc>
                <a:spcPts val="2141"/>
              </a:lnSpc>
            </a:pPr>
            <a:r>
              <a:rPr lang="en-US" sz="1529">
                <a:solidFill>
                  <a:srgbClr val="000000"/>
                </a:solidFill>
                <a:latin typeface="Canva Sans"/>
              </a:rPr>
              <a:t>4.2.1 veg</a:t>
            </a:r>
          </a:p>
        </p:txBody>
      </p:sp>
      <p:sp>
        <p:nvSpPr>
          <p:cNvPr id="86" name="Freeform 86"/>
          <p:cNvSpPr/>
          <p:nvPr/>
        </p:nvSpPr>
        <p:spPr>
          <a:xfrm rot="5400000">
            <a:off x="5733586" y="9192497"/>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87" name="Freeform 87"/>
          <p:cNvSpPr/>
          <p:nvPr/>
        </p:nvSpPr>
        <p:spPr>
          <a:xfrm rot="5400000">
            <a:off x="4623171" y="8246373"/>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88" name="Freeform 88"/>
          <p:cNvSpPr/>
          <p:nvPr/>
        </p:nvSpPr>
        <p:spPr>
          <a:xfrm rot="5400000">
            <a:off x="6998676" y="8223769"/>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89" name="Freeform 89"/>
          <p:cNvSpPr/>
          <p:nvPr/>
        </p:nvSpPr>
        <p:spPr>
          <a:xfrm>
            <a:off x="4470071" y="8994211"/>
            <a:ext cx="1275955" cy="69266"/>
          </a:xfrm>
          <a:custGeom>
            <a:avLst/>
            <a:gdLst/>
            <a:ahLst/>
            <a:cxnLst/>
            <a:rect l="l" t="t" r="r" b="b"/>
            <a:pathLst>
              <a:path w="1275955" h="69266">
                <a:moveTo>
                  <a:pt x="0" y="0"/>
                </a:moveTo>
                <a:lnTo>
                  <a:pt x="1275955" y="0"/>
                </a:lnTo>
                <a:lnTo>
                  <a:pt x="1275955"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90" name="Freeform 90"/>
          <p:cNvSpPr/>
          <p:nvPr/>
        </p:nvSpPr>
        <p:spPr>
          <a:xfrm>
            <a:off x="6003924" y="8977752"/>
            <a:ext cx="1275955" cy="69266"/>
          </a:xfrm>
          <a:custGeom>
            <a:avLst/>
            <a:gdLst/>
            <a:ahLst/>
            <a:cxnLst/>
            <a:rect l="l" t="t" r="r" b="b"/>
            <a:pathLst>
              <a:path w="1275955" h="69266">
                <a:moveTo>
                  <a:pt x="0" y="0"/>
                </a:moveTo>
                <a:lnTo>
                  <a:pt x="1275955" y="0"/>
                </a:lnTo>
                <a:lnTo>
                  <a:pt x="1275955"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91" name="TextBox 91"/>
          <p:cNvSpPr txBox="1"/>
          <p:nvPr/>
        </p:nvSpPr>
        <p:spPr>
          <a:xfrm>
            <a:off x="6261892" y="8404224"/>
            <a:ext cx="999594" cy="218130"/>
          </a:xfrm>
          <a:prstGeom prst="rect">
            <a:avLst/>
          </a:prstGeom>
        </p:spPr>
        <p:txBody>
          <a:bodyPr lIns="0" tIns="0" rIns="0" bIns="0" rtlCol="0" anchor="t">
            <a:spAutoFit/>
          </a:bodyPr>
          <a:lstStyle/>
          <a:p>
            <a:pPr algn="ctr">
              <a:lnSpc>
                <a:spcPts val="1756"/>
              </a:lnSpc>
            </a:pPr>
            <a:r>
              <a:rPr lang="en-US" sz="1254">
                <a:solidFill>
                  <a:srgbClr val="000000"/>
                </a:solidFill>
                <a:latin typeface="Canva Sans"/>
              </a:rPr>
              <a:t>4.2.2 non veg</a:t>
            </a:r>
          </a:p>
        </p:txBody>
      </p:sp>
      <p:sp>
        <p:nvSpPr>
          <p:cNvPr id="92" name="Freeform 92"/>
          <p:cNvSpPr/>
          <p:nvPr/>
        </p:nvSpPr>
        <p:spPr>
          <a:xfrm rot="5400000">
            <a:off x="4243258" y="8793139"/>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93" name="Freeform 93"/>
          <p:cNvSpPr/>
          <p:nvPr/>
        </p:nvSpPr>
        <p:spPr>
          <a:xfrm rot="5400000">
            <a:off x="7022488" y="8782274"/>
            <a:ext cx="514782" cy="47625"/>
          </a:xfrm>
          <a:custGeom>
            <a:avLst/>
            <a:gdLst/>
            <a:ahLst/>
            <a:cxnLst/>
            <a:rect l="l" t="t" r="r" b="b"/>
            <a:pathLst>
              <a:path w="514782" h="47625">
                <a:moveTo>
                  <a:pt x="0" y="0"/>
                </a:moveTo>
                <a:lnTo>
                  <a:pt x="514783" y="0"/>
                </a:lnTo>
                <a:lnTo>
                  <a:pt x="514783"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94" name="Freeform 94"/>
          <p:cNvSpPr/>
          <p:nvPr/>
        </p:nvSpPr>
        <p:spPr>
          <a:xfrm>
            <a:off x="5442879" y="8994211"/>
            <a:ext cx="1275955" cy="69266"/>
          </a:xfrm>
          <a:custGeom>
            <a:avLst/>
            <a:gdLst/>
            <a:ahLst/>
            <a:cxnLst/>
            <a:rect l="l" t="t" r="r" b="b"/>
            <a:pathLst>
              <a:path w="1275955" h="69266">
                <a:moveTo>
                  <a:pt x="0" y="0"/>
                </a:moveTo>
                <a:lnTo>
                  <a:pt x="1275955" y="0"/>
                </a:lnTo>
                <a:lnTo>
                  <a:pt x="1275955"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95" name="AutoShape 95"/>
          <p:cNvSpPr/>
          <p:nvPr/>
        </p:nvSpPr>
        <p:spPr>
          <a:xfrm>
            <a:off x="4282108" y="9258300"/>
            <a:ext cx="3417736" cy="908287"/>
          </a:xfrm>
          <a:prstGeom prst="rect">
            <a:avLst/>
          </a:prstGeom>
          <a:solidFill>
            <a:srgbClr val="191919"/>
          </a:solidFill>
        </p:spPr>
      </p:sp>
      <p:sp>
        <p:nvSpPr>
          <p:cNvPr id="96" name="Freeform 96"/>
          <p:cNvSpPr/>
          <p:nvPr/>
        </p:nvSpPr>
        <p:spPr>
          <a:xfrm rot="5400000">
            <a:off x="11661413" y="8223769"/>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97" name="Freeform 97"/>
          <p:cNvSpPr/>
          <p:nvPr/>
        </p:nvSpPr>
        <p:spPr>
          <a:xfrm rot="5400000">
            <a:off x="9205053" y="8246373"/>
            <a:ext cx="514782" cy="47625"/>
          </a:xfrm>
          <a:custGeom>
            <a:avLst/>
            <a:gdLst/>
            <a:ahLst/>
            <a:cxnLst/>
            <a:rect l="l" t="t" r="r" b="b"/>
            <a:pathLst>
              <a:path w="514782" h="47625">
                <a:moveTo>
                  <a:pt x="0" y="0"/>
                </a:moveTo>
                <a:lnTo>
                  <a:pt x="514783" y="0"/>
                </a:lnTo>
                <a:lnTo>
                  <a:pt x="514783"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98" name="Freeform 98"/>
          <p:cNvSpPr/>
          <p:nvPr/>
        </p:nvSpPr>
        <p:spPr>
          <a:xfrm rot="5400000">
            <a:off x="10432688" y="7745865"/>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99" name="Freeform 99"/>
          <p:cNvSpPr/>
          <p:nvPr/>
        </p:nvSpPr>
        <p:spPr>
          <a:xfrm rot="5400000">
            <a:off x="10671966" y="6973497"/>
            <a:ext cx="514782" cy="47625"/>
          </a:xfrm>
          <a:custGeom>
            <a:avLst/>
            <a:gdLst/>
            <a:ahLst/>
            <a:cxnLst/>
            <a:rect l="l" t="t" r="r" b="b"/>
            <a:pathLst>
              <a:path w="514782" h="47625">
                <a:moveTo>
                  <a:pt x="0" y="0"/>
                </a:moveTo>
                <a:lnTo>
                  <a:pt x="514782" y="0"/>
                </a:lnTo>
                <a:lnTo>
                  <a:pt x="514782" y="47625"/>
                </a:lnTo>
                <a:lnTo>
                  <a:pt x="0" y="47625"/>
                </a:lnTo>
                <a:lnTo>
                  <a:pt x="0" y="0"/>
                </a:lnTo>
                <a:close/>
              </a:path>
            </a:pathLst>
          </a:custGeom>
          <a:blipFill>
            <a:blip r:embed="rId4">
              <a:extLst>
                <a:ext uri="{96DAC541-7B7A-43D3-8B79-37D633B846F1}">
                  <asvg:svgBlip xmlns:asvg="http://schemas.microsoft.com/office/drawing/2016/SVG/main" r:embed="rId5"/>
                </a:ext>
              </a:extLst>
            </a:blip>
            <a:stretch>
              <a:fillRect l="-22810" r="-82675" b="-122110"/>
            </a:stretch>
          </a:blipFill>
        </p:spPr>
      </p:sp>
      <p:sp>
        <p:nvSpPr>
          <p:cNvPr id="100" name="AutoShape 100"/>
          <p:cNvSpPr/>
          <p:nvPr/>
        </p:nvSpPr>
        <p:spPr>
          <a:xfrm>
            <a:off x="10286357" y="7101552"/>
            <a:ext cx="1379047" cy="447766"/>
          </a:xfrm>
          <a:prstGeom prst="rect">
            <a:avLst/>
          </a:prstGeom>
          <a:solidFill>
            <a:srgbClr val="37C9EF"/>
          </a:solidFill>
        </p:spPr>
      </p:sp>
      <p:sp>
        <p:nvSpPr>
          <p:cNvPr id="101" name="Freeform 101"/>
          <p:cNvSpPr/>
          <p:nvPr/>
        </p:nvSpPr>
        <p:spPr>
          <a:xfrm>
            <a:off x="10666266" y="8012794"/>
            <a:ext cx="1275955" cy="69266"/>
          </a:xfrm>
          <a:custGeom>
            <a:avLst/>
            <a:gdLst/>
            <a:ahLst/>
            <a:cxnLst/>
            <a:rect l="l" t="t" r="r" b="b"/>
            <a:pathLst>
              <a:path w="1275955" h="69266">
                <a:moveTo>
                  <a:pt x="0" y="0"/>
                </a:moveTo>
                <a:lnTo>
                  <a:pt x="1275956" y="0"/>
                </a:lnTo>
                <a:lnTo>
                  <a:pt x="1275956"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102" name="Freeform 102"/>
          <p:cNvSpPr/>
          <p:nvPr/>
        </p:nvSpPr>
        <p:spPr>
          <a:xfrm>
            <a:off x="9390311" y="8012794"/>
            <a:ext cx="1275955" cy="69266"/>
          </a:xfrm>
          <a:custGeom>
            <a:avLst/>
            <a:gdLst/>
            <a:ahLst/>
            <a:cxnLst/>
            <a:rect l="l" t="t" r="r" b="b"/>
            <a:pathLst>
              <a:path w="1275955" h="69266">
                <a:moveTo>
                  <a:pt x="0" y="0"/>
                </a:moveTo>
                <a:lnTo>
                  <a:pt x="1275955" y="0"/>
                </a:lnTo>
                <a:lnTo>
                  <a:pt x="1275955" y="69266"/>
                </a:lnTo>
                <a:lnTo>
                  <a:pt x="0" y="69266"/>
                </a:lnTo>
                <a:lnTo>
                  <a:pt x="0" y="0"/>
                </a:lnTo>
                <a:close/>
              </a:path>
            </a:pathLst>
          </a:custGeom>
          <a:blipFill>
            <a:blip r:embed="rId2">
              <a:extLst>
                <a:ext uri="{96DAC541-7B7A-43D3-8B79-37D633B846F1}">
                  <asvg:svgBlip xmlns:asvg="http://schemas.microsoft.com/office/drawing/2016/SVG/main" r:embed="rId3"/>
                </a:ext>
              </a:extLst>
            </a:blip>
            <a:stretch>
              <a:fillRect b="-655266"/>
            </a:stretch>
          </a:blipFill>
        </p:spPr>
      </p:sp>
      <p:sp>
        <p:nvSpPr>
          <p:cNvPr id="103" name="AutoShape 103"/>
          <p:cNvSpPr/>
          <p:nvPr/>
        </p:nvSpPr>
        <p:spPr>
          <a:xfrm>
            <a:off x="8980649" y="8255658"/>
            <a:ext cx="931264" cy="818684"/>
          </a:xfrm>
          <a:prstGeom prst="rect">
            <a:avLst/>
          </a:prstGeom>
          <a:solidFill>
            <a:srgbClr val="2C92D5"/>
          </a:solidFill>
        </p:spPr>
      </p:sp>
      <p:sp>
        <p:nvSpPr>
          <p:cNvPr id="104" name="AutoShape 104"/>
          <p:cNvSpPr/>
          <p:nvPr/>
        </p:nvSpPr>
        <p:spPr>
          <a:xfrm>
            <a:off x="11216838" y="8389224"/>
            <a:ext cx="1272019" cy="623161"/>
          </a:xfrm>
          <a:prstGeom prst="rect">
            <a:avLst/>
          </a:prstGeom>
          <a:solidFill>
            <a:srgbClr val="2C92D5"/>
          </a:solidFill>
        </p:spPr>
      </p:sp>
      <p:sp>
        <p:nvSpPr>
          <p:cNvPr id="105" name="Freeform 105"/>
          <p:cNvSpPr/>
          <p:nvPr/>
        </p:nvSpPr>
        <p:spPr>
          <a:xfrm>
            <a:off x="1248093" y="8455159"/>
            <a:ext cx="165000" cy="171874"/>
          </a:xfrm>
          <a:custGeom>
            <a:avLst/>
            <a:gdLst/>
            <a:ahLst/>
            <a:cxnLst/>
            <a:rect l="l" t="t" r="r" b="b"/>
            <a:pathLst>
              <a:path w="165000" h="171874">
                <a:moveTo>
                  <a:pt x="0" y="0"/>
                </a:moveTo>
                <a:lnTo>
                  <a:pt x="165000" y="0"/>
                </a:lnTo>
                <a:lnTo>
                  <a:pt x="165000" y="171875"/>
                </a:lnTo>
                <a:lnTo>
                  <a:pt x="0" y="1718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6" name="TextBox 106"/>
          <p:cNvSpPr txBox="1"/>
          <p:nvPr/>
        </p:nvSpPr>
        <p:spPr>
          <a:xfrm>
            <a:off x="3388281" y="-57150"/>
            <a:ext cx="11890751" cy="595065"/>
          </a:xfrm>
          <a:prstGeom prst="rect">
            <a:avLst/>
          </a:prstGeom>
        </p:spPr>
        <p:txBody>
          <a:bodyPr lIns="0" tIns="0" rIns="0" bIns="0" rtlCol="0" anchor="t">
            <a:spAutoFit/>
          </a:bodyPr>
          <a:lstStyle/>
          <a:p>
            <a:pPr algn="ctr">
              <a:lnSpc>
                <a:spcPts val="4998"/>
              </a:lnSpc>
            </a:pPr>
            <a:r>
              <a:rPr lang="en-US" sz="3570">
                <a:solidFill>
                  <a:srgbClr val="FFFFFF"/>
                </a:solidFill>
                <a:latin typeface="Canva Sans Bold"/>
              </a:rPr>
              <a:t>CARBON FOOTPRINT CALCULATOR APPLICATION</a:t>
            </a:r>
          </a:p>
        </p:txBody>
      </p:sp>
      <p:sp>
        <p:nvSpPr>
          <p:cNvPr id="107" name="TextBox 107"/>
          <p:cNvSpPr txBox="1"/>
          <p:nvPr/>
        </p:nvSpPr>
        <p:spPr>
          <a:xfrm>
            <a:off x="-25257" y="3097480"/>
            <a:ext cx="2573795" cy="404760"/>
          </a:xfrm>
          <a:prstGeom prst="rect">
            <a:avLst/>
          </a:prstGeom>
        </p:spPr>
        <p:txBody>
          <a:bodyPr lIns="0" tIns="0" rIns="0" bIns="0" rtlCol="0" anchor="t">
            <a:spAutoFit/>
          </a:bodyPr>
          <a:lstStyle/>
          <a:p>
            <a:pPr algn="ctr">
              <a:lnSpc>
                <a:spcPts val="3371"/>
              </a:lnSpc>
            </a:pPr>
            <a:r>
              <a:rPr lang="en-US" sz="2408">
                <a:solidFill>
                  <a:srgbClr val="000000"/>
                </a:solidFill>
                <a:latin typeface="Canva Sans Bold"/>
              </a:rPr>
              <a:t>1.Login</a:t>
            </a:r>
          </a:p>
        </p:txBody>
      </p:sp>
      <p:sp>
        <p:nvSpPr>
          <p:cNvPr id="108" name="TextBox 108"/>
          <p:cNvSpPr txBox="1"/>
          <p:nvPr/>
        </p:nvSpPr>
        <p:spPr>
          <a:xfrm>
            <a:off x="3120125" y="3087955"/>
            <a:ext cx="2284791" cy="470194"/>
          </a:xfrm>
          <a:prstGeom prst="rect">
            <a:avLst/>
          </a:prstGeom>
        </p:spPr>
        <p:txBody>
          <a:bodyPr lIns="0" tIns="0" rIns="0" bIns="0" rtlCol="0" anchor="t">
            <a:spAutoFit/>
          </a:bodyPr>
          <a:lstStyle/>
          <a:p>
            <a:pPr algn="ctr">
              <a:lnSpc>
                <a:spcPts val="3885"/>
              </a:lnSpc>
            </a:pPr>
            <a:r>
              <a:rPr lang="en-US" sz="2775">
                <a:solidFill>
                  <a:srgbClr val="000000"/>
                </a:solidFill>
                <a:latin typeface="Canva Sans Bold"/>
              </a:rPr>
              <a:t>2.Accept T&amp;C</a:t>
            </a:r>
          </a:p>
        </p:txBody>
      </p:sp>
      <p:sp>
        <p:nvSpPr>
          <p:cNvPr id="109" name="TextBox 109"/>
          <p:cNvSpPr txBox="1"/>
          <p:nvPr/>
        </p:nvSpPr>
        <p:spPr>
          <a:xfrm>
            <a:off x="9675963" y="3066050"/>
            <a:ext cx="2554412" cy="755637"/>
          </a:xfrm>
          <a:prstGeom prst="rect">
            <a:avLst/>
          </a:prstGeom>
        </p:spPr>
        <p:txBody>
          <a:bodyPr lIns="0" tIns="0" rIns="0" bIns="0" rtlCol="0" anchor="t">
            <a:spAutoFit/>
          </a:bodyPr>
          <a:lstStyle/>
          <a:p>
            <a:pPr algn="ctr">
              <a:lnSpc>
                <a:spcPts val="3044"/>
              </a:lnSpc>
            </a:pPr>
            <a:r>
              <a:rPr lang="en-US" sz="2174">
                <a:solidFill>
                  <a:srgbClr val="000000"/>
                </a:solidFill>
                <a:latin typeface="Canva Sans Bold"/>
              </a:rPr>
              <a:t>4.Provide strategic</a:t>
            </a:r>
          </a:p>
          <a:p>
            <a:pPr algn="ctr">
              <a:lnSpc>
                <a:spcPts val="3044"/>
              </a:lnSpc>
            </a:pPr>
            <a:r>
              <a:rPr lang="en-US" sz="2174">
                <a:solidFill>
                  <a:srgbClr val="000000"/>
                </a:solidFill>
                <a:latin typeface="Canva Sans Bold"/>
              </a:rPr>
              <a:t> data</a:t>
            </a:r>
          </a:p>
        </p:txBody>
      </p:sp>
      <p:sp>
        <p:nvSpPr>
          <p:cNvPr id="110" name="TextBox 110"/>
          <p:cNvSpPr txBox="1"/>
          <p:nvPr/>
        </p:nvSpPr>
        <p:spPr>
          <a:xfrm>
            <a:off x="13086164" y="3056525"/>
            <a:ext cx="2192868" cy="1080956"/>
          </a:xfrm>
          <a:prstGeom prst="rect">
            <a:avLst/>
          </a:prstGeom>
        </p:spPr>
        <p:txBody>
          <a:bodyPr lIns="0" tIns="0" rIns="0" bIns="0" rtlCol="0" anchor="t">
            <a:spAutoFit/>
          </a:bodyPr>
          <a:lstStyle/>
          <a:p>
            <a:pPr algn="ctr">
              <a:lnSpc>
                <a:spcPts val="2850"/>
              </a:lnSpc>
            </a:pPr>
            <a:r>
              <a:rPr lang="en-US" sz="2035">
                <a:solidFill>
                  <a:srgbClr val="000000"/>
                </a:solidFill>
                <a:latin typeface="Canva Sans Bold"/>
              </a:rPr>
              <a:t>5.Software will </a:t>
            </a:r>
          </a:p>
          <a:p>
            <a:pPr algn="ctr">
              <a:lnSpc>
                <a:spcPts val="2850"/>
              </a:lnSpc>
            </a:pPr>
            <a:r>
              <a:rPr lang="en-US" sz="2035">
                <a:solidFill>
                  <a:srgbClr val="000000"/>
                </a:solidFill>
                <a:latin typeface="Canva Sans Bold"/>
              </a:rPr>
              <a:t>calculate </a:t>
            </a:r>
          </a:p>
          <a:p>
            <a:pPr algn="ctr">
              <a:lnSpc>
                <a:spcPts val="2850"/>
              </a:lnSpc>
            </a:pPr>
            <a:r>
              <a:rPr lang="en-US" sz="2035">
                <a:solidFill>
                  <a:srgbClr val="000000"/>
                </a:solidFill>
                <a:latin typeface="Canva Sans Bold"/>
              </a:rPr>
              <a:t>Carbon Footprint</a:t>
            </a:r>
          </a:p>
        </p:txBody>
      </p:sp>
      <p:sp>
        <p:nvSpPr>
          <p:cNvPr id="111" name="TextBox 111"/>
          <p:cNvSpPr txBox="1"/>
          <p:nvPr/>
        </p:nvSpPr>
        <p:spPr>
          <a:xfrm>
            <a:off x="15892512" y="2991741"/>
            <a:ext cx="2430846" cy="1293717"/>
          </a:xfrm>
          <a:prstGeom prst="rect">
            <a:avLst/>
          </a:prstGeom>
        </p:spPr>
        <p:txBody>
          <a:bodyPr lIns="0" tIns="0" rIns="0" bIns="0" rtlCol="0" anchor="t">
            <a:spAutoFit/>
          </a:bodyPr>
          <a:lstStyle/>
          <a:p>
            <a:pPr algn="ctr">
              <a:lnSpc>
                <a:spcPts val="3463"/>
              </a:lnSpc>
            </a:pPr>
            <a:r>
              <a:rPr lang="en-US" sz="2473">
                <a:solidFill>
                  <a:srgbClr val="000000"/>
                </a:solidFill>
                <a:latin typeface="Canva Sans Bold"/>
              </a:rPr>
              <a:t>6. Software will </a:t>
            </a:r>
          </a:p>
          <a:p>
            <a:pPr algn="ctr">
              <a:lnSpc>
                <a:spcPts val="3463"/>
              </a:lnSpc>
            </a:pPr>
            <a:r>
              <a:rPr lang="en-US" sz="2473">
                <a:solidFill>
                  <a:srgbClr val="000000"/>
                </a:solidFill>
                <a:latin typeface="Canva Sans Bold"/>
              </a:rPr>
              <a:t>give report</a:t>
            </a:r>
          </a:p>
          <a:p>
            <a:pPr algn="ctr">
              <a:lnSpc>
                <a:spcPts val="3463"/>
              </a:lnSpc>
            </a:pPr>
            <a:r>
              <a:rPr lang="en-US" sz="2473">
                <a:solidFill>
                  <a:srgbClr val="000000"/>
                </a:solidFill>
                <a:latin typeface="Canva Sans Bold"/>
              </a:rPr>
              <a:t> and suggestion</a:t>
            </a:r>
          </a:p>
        </p:txBody>
      </p:sp>
      <p:sp>
        <p:nvSpPr>
          <p:cNvPr id="112" name="TextBox 112"/>
          <p:cNvSpPr txBox="1"/>
          <p:nvPr/>
        </p:nvSpPr>
        <p:spPr>
          <a:xfrm>
            <a:off x="506689" y="4070004"/>
            <a:ext cx="1264496" cy="366387"/>
          </a:xfrm>
          <a:prstGeom prst="rect">
            <a:avLst/>
          </a:prstGeom>
        </p:spPr>
        <p:txBody>
          <a:bodyPr lIns="0" tIns="0" rIns="0" bIns="0" rtlCol="0" anchor="t">
            <a:spAutoFit/>
          </a:bodyPr>
          <a:lstStyle/>
          <a:p>
            <a:pPr algn="ctr">
              <a:lnSpc>
                <a:spcPts val="3041"/>
              </a:lnSpc>
            </a:pPr>
            <a:r>
              <a:rPr lang="en-US" sz="2172">
                <a:solidFill>
                  <a:srgbClr val="000000"/>
                </a:solidFill>
                <a:latin typeface="Canva Sans"/>
              </a:rPr>
              <a:t>1.1 userid</a:t>
            </a:r>
          </a:p>
        </p:txBody>
      </p:sp>
      <p:sp>
        <p:nvSpPr>
          <p:cNvPr id="113" name="TextBox 113"/>
          <p:cNvSpPr txBox="1"/>
          <p:nvPr/>
        </p:nvSpPr>
        <p:spPr>
          <a:xfrm>
            <a:off x="2989696" y="4073733"/>
            <a:ext cx="2718939" cy="687218"/>
          </a:xfrm>
          <a:prstGeom prst="rect">
            <a:avLst/>
          </a:prstGeom>
        </p:spPr>
        <p:txBody>
          <a:bodyPr lIns="0" tIns="0" rIns="0" bIns="0" rtlCol="0" anchor="t">
            <a:spAutoFit/>
          </a:bodyPr>
          <a:lstStyle/>
          <a:p>
            <a:pPr algn="ctr">
              <a:lnSpc>
                <a:spcPts val="2774"/>
              </a:lnSpc>
            </a:pPr>
            <a:r>
              <a:rPr lang="en-US" sz="1981">
                <a:solidFill>
                  <a:srgbClr val="000000"/>
                </a:solidFill>
                <a:latin typeface="Canva Sans"/>
              </a:rPr>
              <a:t>2.1 Checkbox</a:t>
            </a:r>
          </a:p>
          <a:p>
            <a:pPr algn="ctr">
              <a:lnSpc>
                <a:spcPts val="2774"/>
              </a:lnSpc>
            </a:pPr>
            <a:r>
              <a:rPr lang="en-US" sz="1981">
                <a:solidFill>
                  <a:srgbClr val="000000"/>
                </a:solidFill>
                <a:latin typeface="Canva Sans"/>
              </a:rPr>
              <a:t>and continue</a:t>
            </a:r>
          </a:p>
        </p:txBody>
      </p:sp>
      <p:sp>
        <p:nvSpPr>
          <p:cNvPr id="114" name="TextBox 114"/>
          <p:cNvSpPr txBox="1"/>
          <p:nvPr/>
        </p:nvSpPr>
        <p:spPr>
          <a:xfrm>
            <a:off x="13086164" y="5682625"/>
            <a:ext cx="2365998" cy="585448"/>
          </a:xfrm>
          <a:prstGeom prst="rect">
            <a:avLst/>
          </a:prstGeom>
        </p:spPr>
        <p:txBody>
          <a:bodyPr lIns="0" tIns="0" rIns="0" bIns="0" rtlCol="0" anchor="t">
            <a:spAutoFit/>
          </a:bodyPr>
          <a:lstStyle/>
          <a:p>
            <a:pPr algn="ctr">
              <a:lnSpc>
                <a:spcPts val="2379"/>
              </a:lnSpc>
            </a:pPr>
            <a:r>
              <a:rPr lang="en-US" sz="1699">
                <a:solidFill>
                  <a:srgbClr val="000000"/>
                </a:solidFill>
                <a:latin typeface="Canva Sans"/>
              </a:rPr>
              <a:t>5.2 divide value in 5.1 by no. of members</a:t>
            </a:r>
          </a:p>
        </p:txBody>
      </p:sp>
      <p:sp>
        <p:nvSpPr>
          <p:cNvPr id="115" name="TextBox 115"/>
          <p:cNvSpPr txBox="1"/>
          <p:nvPr/>
        </p:nvSpPr>
        <p:spPr>
          <a:xfrm>
            <a:off x="15922002" y="4690475"/>
            <a:ext cx="2365998" cy="656710"/>
          </a:xfrm>
          <a:prstGeom prst="rect">
            <a:avLst/>
          </a:prstGeom>
        </p:spPr>
        <p:txBody>
          <a:bodyPr lIns="0" tIns="0" rIns="0" bIns="0" rtlCol="0" anchor="t">
            <a:spAutoFit/>
          </a:bodyPr>
          <a:lstStyle/>
          <a:p>
            <a:pPr algn="ctr">
              <a:lnSpc>
                <a:spcPts val="2643"/>
              </a:lnSpc>
            </a:pPr>
            <a:r>
              <a:rPr lang="en-US" sz="1888">
                <a:solidFill>
                  <a:srgbClr val="000000"/>
                </a:solidFill>
                <a:latin typeface="Canva Sans"/>
              </a:rPr>
              <a:t>6.1 show total CF </a:t>
            </a:r>
          </a:p>
          <a:p>
            <a:pPr algn="ctr">
              <a:lnSpc>
                <a:spcPts val="2643"/>
              </a:lnSpc>
            </a:pPr>
            <a:r>
              <a:rPr lang="en-US" sz="1888">
                <a:solidFill>
                  <a:srgbClr val="000000"/>
                </a:solidFill>
                <a:latin typeface="Canva Sans"/>
              </a:rPr>
              <a:t>(in kgs)</a:t>
            </a:r>
          </a:p>
        </p:txBody>
      </p:sp>
      <p:sp>
        <p:nvSpPr>
          <p:cNvPr id="116" name="TextBox 116"/>
          <p:cNvSpPr txBox="1"/>
          <p:nvPr/>
        </p:nvSpPr>
        <p:spPr>
          <a:xfrm>
            <a:off x="16359965" y="6896359"/>
            <a:ext cx="1600509" cy="636286"/>
          </a:xfrm>
          <a:prstGeom prst="rect">
            <a:avLst/>
          </a:prstGeom>
        </p:spPr>
        <p:txBody>
          <a:bodyPr lIns="0" tIns="0" rIns="0" bIns="0" rtlCol="0" anchor="t">
            <a:spAutoFit/>
          </a:bodyPr>
          <a:lstStyle/>
          <a:p>
            <a:pPr algn="ctr">
              <a:lnSpc>
                <a:spcPts val="2597"/>
              </a:lnSpc>
            </a:pPr>
            <a:r>
              <a:rPr lang="en-US" sz="1855">
                <a:solidFill>
                  <a:srgbClr val="000000"/>
                </a:solidFill>
                <a:latin typeface="Canva Sans"/>
              </a:rPr>
              <a:t>6.3 give some </a:t>
            </a:r>
          </a:p>
          <a:p>
            <a:pPr algn="ctr">
              <a:lnSpc>
                <a:spcPts val="2597"/>
              </a:lnSpc>
            </a:pPr>
            <a:r>
              <a:rPr lang="en-US" sz="1855">
                <a:solidFill>
                  <a:srgbClr val="000000"/>
                </a:solidFill>
                <a:latin typeface="Canva Sans"/>
              </a:rPr>
              <a:t>suggestions</a:t>
            </a:r>
          </a:p>
        </p:txBody>
      </p:sp>
      <p:sp>
        <p:nvSpPr>
          <p:cNvPr id="117" name="TextBox 117"/>
          <p:cNvSpPr txBox="1"/>
          <p:nvPr/>
        </p:nvSpPr>
        <p:spPr>
          <a:xfrm>
            <a:off x="88993" y="8430256"/>
            <a:ext cx="1045839" cy="195011"/>
          </a:xfrm>
          <a:prstGeom prst="rect">
            <a:avLst/>
          </a:prstGeom>
        </p:spPr>
        <p:txBody>
          <a:bodyPr lIns="0" tIns="0" rIns="0" bIns="0" rtlCol="0" anchor="t">
            <a:spAutoFit/>
          </a:bodyPr>
          <a:lstStyle/>
          <a:p>
            <a:pPr algn="ctr">
              <a:lnSpc>
                <a:spcPts val="1630"/>
              </a:lnSpc>
            </a:pPr>
            <a:r>
              <a:rPr lang="en-US" sz="1164">
                <a:solidFill>
                  <a:srgbClr val="000000"/>
                </a:solidFill>
                <a:latin typeface="Canva Sans"/>
              </a:rPr>
              <a:t>4.1.1 2 wheeler</a:t>
            </a:r>
          </a:p>
        </p:txBody>
      </p:sp>
      <p:sp>
        <p:nvSpPr>
          <p:cNvPr id="118" name="TextBox 118"/>
          <p:cNvSpPr txBox="1"/>
          <p:nvPr/>
        </p:nvSpPr>
        <p:spPr>
          <a:xfrm>
            <a:off x="54969" y="9221712"/>
            <a:ext cx="3525825" cy="902884"/>
          </a:xfrm>
          <a:prstGeom prst="rect">
            <a:avLst/>
          </a:prstGeom>
        </p:spPr>
        <p:txBody>
          <a:bodyPr lIns="0" tIns="0" rIns="0" bIns="0" rtlCol="0" anchor="t">
            <a:spAutoFit/>
          </a:bodyPr>
          <a:lstStyle/>
          <a:p>
            <a:pPr algn="ctr">
              <a:lnSpc>
                <a:spcPts val="2414"/>
              </a:lnSpc>
            </a:pPr>
            <a:r>
              <a:rPr lang="en-US" sz="1724">
                <a:solidFill>
                  <a:srgbClr val="FFFFFF"/>
                </a:solidFill>
                <a:latin typeface="Canva Sans Bold"/>
              </a:rPr>
              <a:t>a. Type of vehicle</a:t>
            </a:r>
          </a:p>
          <a:p>
            <a:pPr algn="ctr">
              <a:lnSpc>
                <a:spcPts val="2414"/>
              </a:lnSpc>
            </a:pPr>
            <a:r>
              <a:rPr lang="en-US" sz="1724">
                <a:solidFill>
                  <a:srgbClr val="FFFFFF"/>
                </a:solidFill>
                <a:latin typeface="Canva Sans Bold"/>
              </a:rPr>
              <a:t>b. daily running average distance</a:t>
            </a:r>
          </a:p>
          <a:p>
            <a:pPr algn="ctr">
              <a:lnSpc>
                <a:spcPts val="2414"/>
              </a:lnSpc>
            </a:pPr>
            <a:r>
              <a:rPr lang="en-US" sz="1724">
                <a:solidFill>
                  <a:srgbClr val="FFFFFF"/>
                </a:solidFill>
                <a:latin typeface="Canva Sans Bold"/>
              </a:rPr>
              <a:t>(in kms)</a:t>
            </a:r>
          </a:p>
        </p:txBody>
      </p:sp>
      <p:sp>
        <p:nvSpPr>
          <p:cNvPr id="119" name="TextBox 119"/>
          <p:cNvSpPr txBox="1"/>
          <p:nvPr/>
        </p:nvSpPr>
        <p:spPr>
          <a:xfrm>
            <a:off x="3982379" y="9195382"/>
            <a:ext cx="4112445" cy="902515"/>
          </a:xfrm>
          <a:prstGeom prst="rect">
            <a:avLst/>
          </a:prstGeom>
        </p:spPr>
        <p:txBody>
          <a:bodyPr lIns="0" tIns="0" rIns="0" bIns="0" rtlCol="0" anchor="t">
            <a:spAutoFit/>
          </a:bodyPr>
          <a:lstStyle/>
          <a:p>
            <a:pPr algn="ctr">
              <a:lnSpc>
                <a:spcPts val="3683"/>
              </a:lnSpc>
            </a:pPr>
            <a:r>
              <a:rPr lang="en-US" sz="2630">
                <a:solidFill>
                  <a:srgbClr val="FFFFFF"/>
                </a:solidFill>
                <a:latin typeface="Canva Sans Bold"/>
              </a:rPr>
              <a:t>consumption (in kgs/week)</a:t>
            </a:r>
          </a:p>
        </p:txBody>
      </p:sp>
      <p:sp>
        <p:nvSpPr>
          <p:cNvPr id="120" name="TextBox 120"/>
          <p:cNvSpPr txBox="1"/>
          <p:nvPr/>
        </p:nvSpPr>
        <p:spPr>
          <a:xfrm>
            <a:off x="10028289" y="7108049"/>
            <a:ext cx="1849761" cy="383267"/>
          </a:xfrm>
          <a:prstGeom prst="rect">
            <a:avLst/>
          </a:prstGeom>
        </p:spPr>
        <p:txBody>
          <a:bodyPr lIns="0" tIns="0" rIns="0" bIns="0" rtlCol="0" anchor="t">
            <a:spAutoFit/>
          </a:bodyPr>
          <a:lstStyle/>
          <a:p>
            <a:pPr algn="ctr">
              <a:lnSpc>
                <a:spcPts val="1556"/>
              </a:lnSpc>
            </a:pPr>
            <a:r>
              <a:rPr lang="en-US" sz="1111">
                <a:solidFill>
                  <a:srgbClr val="000000"/>
                </a:solidFill>
                <a:latin typeface="Canva Sans"/>
              </a:rPr>
              <a:t>4.3 Annual energy consumption</a:t>
            </a:r>
          </a:p>
        </p:txBody>
      </p:sp>
      <p:sp>
        <p:nvSpPr>
          <p:cNvPr id="121" name="TextBox 121"/>
          <p:cNvSpPr txBox="1"/>
          <p:nvPr/>
        </p:nvSpPr>
        <p:spPr>
          <a:xfrm>
            <a:off x="8965351" y="8253278"/>
            <a:ext cx="946562" cy="724474"/>
          </a:xfrm>
          <a:prstGeom prst="rect">
            <a:avLst/>
          </a:prstGeom>
        </p:spPr>
        <p:txBody>
          <a:bodyPr lIns="0" tIns="0" rIns="0" bIns="0" rtlCol="0" anchor="t">
            <a:spAutoFit/>
          </a:bodyPr>
          <a:lstStyle/>
          <a:p>
            <a:pPr algn="ctr">
              <a:lnSpc>
                <a:spcPts val="1906"/>
              </a:lnSpc>
            </a:pPr>
            <a:r>
              <a:rPr lang="en-US" sz="1361">
                <a:solidFill>
                  <a:srgbClr val="000000"/>
                </a:solidFill>
                <a:latin typeface="Canva Sans"/>
              </a:rPr>
              <a:t>4.3.1 electricity</a:t>
            </a:r>
          </a:p>
          <a:p>
            <a:pPr algn="ctr">
              <a:lnSpc>
                <a:spcPts val="1906"/>
              </a:lnSpc>
            </a:pPr>
            <a:r>
              <a:rPr lang="en-US" sz="1361">
                <a:solidFill>
                  <a:srgbClr val="000000"/>
                </a:solidFill>
                <a:latin typeface="Canva Sans"/>
              </a:rPr>
              <a:t>(in kw/h)</a:t>
            </a:r>
          </a:p>
        </p:txBody>
      </p:sp>
      <p:sp>
        <p:nvSpPr>
          <p:cNvPr id="122" name="TextBox 122"/>
          <p:cNvSpPr txBox="1"/>
          <p:nvPr/>
        </p:nvSpPr>
        <p:spPr>
          <a:xfrm>
            <a:off x="11304244" y="8389019"/>
            <a:ext cx="1011683" cy="582721"/>
          </a:xfrm>
          <a:prstGeom prst="rect">
            <a:avLst/>
          </a:prstGeom>
        </p:spPr>
        <p:txBody>
          <a:bodyPr lIns="0" tIns="0" rIns="0" bIns="0" rtlCol="0" anchor="t">
            <a:spAutoFit/>
          </a:bodyPr>
          <a:lstStyle/>
          <a:p>
            <a:pPr algn="ctr">
              <a:lnSpc>
                <a:spcPts val="2368"/>
              </a:lnSpc>
            </a:pPr>
            <a:r>
              <a:rPr lang="en-US" sz="1691">
                <a:solidFill>
                  <a:srgbClr val="000000"/>
                </a:solidFill>
                <a:latin typeface="Canva Sans"/>
              </a:rPr>
              <a:t>4.3.2 LPG </a:t>
            </a:r>
          </a:p>
          <a:p>
            <a:pPr algn="ctr">
              <a:lnSpc>
                <a:spcPts val="2368"/>
              </a:lnSpc>
            </a:pPr>
            <a:r>
              <a:rPr lang="en-US" sz="1691">
                <a:solidFill>
                  <a:srgbClr val="000000"/>
                </a:solidFill>
                <a:latin typeface="Canva Sans"/>
              </a:rPr>
              <a:t>(in units)</a:t>
            </a:r>
          </a:p>
        </p:txBody>
      </p:sp>
      <p:sp>
        <p:nvSpPr>
          <p:cNvPr id="123" name="Freeform 123"/>
          <p:cNvSpPr/>
          <p:nvPr/>
        </p:nvSpPr>
        <p:spPr>
          <a:xfrm>
            <a:off x="2759464" y="8493126"/>
            <a:ext cx="165000" cy="171874"/>
          </a:xfrm>
          <a:custGeom>
            <a:avLst/>
            <a:gdLst/>
            <a:ahLst/>
            <a:cxnLst/>
            <a:rect l="l" t="t" r="r" b="b"/>
            <a:pathLst>
              <a:path w="165000" h="171874">
                <a:moveTo>
                  <a:pt x="0" y="0"/>
                </a:moveTo>
                <a:lnTo>
                  <a:pt x="164999" y="0"/>
                </a:lnTo>
                <a:lnTo>
                  <a:pt x="164999" y="171874"/>
                </a:lnTo>
                <a:lnTo>
                  <a:pt x="0" y="1718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4" name="Freeform 124"/>
          <p:cNvSpPr/>
          <p:nvPr/>
        </p:nvSpPr>
        <p:spPr>
          <a:xfrm>
            <a:off x="5726156" y="8496638"/>
            <a:ext cx="264821" cy="275855"/>
          </a:xfrm>
          <a:custGeom>
            <a:avLst/>
            <a:gdLst/>
            <a:ahLst/>
            <a:cxnLst/>
            <a:rect l="l" t="t" r="r" b="b"/>
            <a:pathLst>
              <a:path w="264821" h="275855">
                <a:moveTo>
                  <a:pt x="0" y="0"/>
                </a:moveTo>
                <a:lnTo>
                  <a:pt x="264821" y="0"/>
                </a:lnTo>
                <a:lnTo>
                  <a:pt x="264821" y="275854"/>
                </a:lnTo>
                <a:lnTo>
                  <a:pt x="0" y="2758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5" name="Freeform 125"/>
          <p:cNvSpPr/>
          <p:nvPr/>
        </p:nvSpPr>
        <p:spPr>
          <a:xfrm>
            <a:off x="10469785" y="8517956"/>
            <a:ext cx="377604" cy="393337"/>
          </a:xfrm>
          <a:custGeom>
            <a:avLst/>
            <a:gdLst/>
            <a:ahLst/>
            <a:cxnLst/>
            <a:rect l="l" t="t" r="r" b="b"/>
            <a:pathLst>
              <a:path w="377604" h="393337">
                <a:moveTo>
                  <a:pt x="0" y="0"/>
                </a:moveTo>
                <a:lnTo>
                  <a:pt x="377604" y="0"/>
                </a:lnTo>
                <a:lnTo>
                  <a:pt x="377604" y="393337"/>
                </a:lnTo>
                <a:lnTo>
                  <a:pt x="0" y="3933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38" b="538"/>
          <a:stretch>
            <a:fillRect/>
          </a:stretch>
        </p:blipFill>
        <p:spPr>
          <a:xfrm>
            <a:off x="0" y="0"/>
            <a:ext cx="18288000" cy="10287000"/>
          </a:xfrm>
          <a:prstGeom prst="rect">
            <a:avLst/>
          </a:prstGeom>
        </p:spPr>
      </p:pic>
      <p:grpSp>
        <p:nvGrpSpPr>
          <p:cNvPr id="3" name="Group 3"/>
          <p:cNvGrpSpPr/>
          <p:nvPr/>
        </p:nvGrpSpPr>
        <p:grpSpPr>
          <a:xfrm>
            <a:off x="9429253" y="0"/>
            <a:ext cx="8858747" cy="6825498"/>
            <a:chOff x="0" y="0"/>
            <a:chExt cx="2333168" cy="1797662"/>
          </a:xfrm>
        </p:grpSpPr>
        <p:sp>
          <p:nvSpPr>
            <p:cNvPr id="4" name="Freeform 4"/>
            <p:cNvSpPr/>
            <p:nvPr/>
          </p:nvSpPr>
          <p:spPr>
            <a:xfrm>
              <a:off x="0" y="0"/>
              <a:ext cx="2333168" cy="1797662"/>
            </a:xfrm>
            <a:custGeom>
              <a:avLst/>
              <a:gdLst/>
              <a:ahLst/>
              <a:cxnLst/>
              <a:rect l="l" t="t" r="r" b="b"/>
              <a:pathLst>
                <a:path w="2333168" h="1797662">
                  <a:moveTo>
                    <a:pt x="0" y="0"/>
                  </a:moveTo>
                  <a:lnTo>
                    <a:pt x="2333168" y="0"/>
                  </a:lnTo>
                  <a:lnTo>
                    <a:pt x="2333168" y="1797662"/>
                  </a:lnTo>
                  <a:lnTo>
                    <a:pt x="0" y="1797662"/>
                  </a:lnTo>
                  <a:close/>
                </a:path>
              </a:pathLst>
            </a:custGeom>
            <a:solidFill>
              <a:srgbClr val="006601"/>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0" y="3412749"/>
            <a:ext cx="9144000" cy="6874251"/>
            <a:chOff x="0" y="0"/>
            <a:chExt cx="2408296" cy="1810502"/>
          </a:xfrm>
        </p:grpSpPr>
        <p:sp>
          <p:nvSpPr>
            <p:cNvPr id="7" name="Freeform 7"/>
            <p:cNvSpPr/>
            <p:nvPr/>
          </p:nvSpPr>
          <p:spPr>
            <a:xfrm>
              <a:off x="0" y="0"/>
              <a:ext cx="2408296" cy="1810502"/>
            </a:xfrm>
            <a:custGeom>
              <a:avLst/>
              <a:gdLst/>
              <a:ahLst/>
              <a:cxnLst/>
              <a:rect l="l" t="t" r="r" b="b"/>
              <a:pathLst>
                <a:path w="2408296" h="1810502">
                  <a:moveTo>
                    <a:pt x="0" y="0"/>
                  </a:moveTo>
                  <a:lnTo>
                    <a:pt x="2408296" y="0"/>
                  </a:lnTo>
                  <a:lnTo>
                    <a:pt x="2408296" y="1810502"/>
                  </a:lnTo>
                  <a:lnTo>
                    <a:pt x="0" y="1810502"/>
                  </a:lnTo>
                  <a:close/>
                </a:path>
              </a:pathLst>
            </a:custGeom>
            <a:solidFill>
              <a:srgbClr val="006601"/>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9429253" y="75653"/>
            <a:ext cx="8858747" cy="1810844"/>
          </a:xfrm>
          <a:prstGeom prst="rect">
            <a:avLst/>
          </a:prstGeom>
        </p:spPr>
        <p:txBody>
          <a:bodyPr lIns="0" tIns="0" rIns="0" bIns="0" rtlCol="0" anchor="t">
            <a:spAutoFit/>
          </a:bodyPr>
          <a:lstStyle/>
          <a:p>
            <a:pPr algn="ctr">
              <a:lnSpc>
                <a:spcPts val="7279"/>
              </a:lnSpc>
            </a:pPr>
            <a:r>
              <a:rPr lang="en-US" sz="5199" u="sng">
                <a:solidFill>
                  <a:srgbClr val="FFFFFF"/>
                </a:solidFill>
                <a:latin typeface="Canva Sans Bold"/>
              </a:rPr>
              <a:t>IEEE TEST CASES TEMPLATE</a:t>
            </a:r>
          </a:p>
        </p:txBody>
      </p:sp>
      <p:sp>
        <p:nvSpPr>
          <p:cNvPr id="11" name="TextBox 11"/>
          <p:cNvSpPr txBox="1"/>
          <p:nvPr/>
        </p:nvSpPr>
        <p:spPr>
          <a:xfrm>
            <a:off x="10058016" y="2572624"/>
            <a:ext cx="7601222" cy="3005795"/>
          </a:xfrm>
          <a:prstGeom prst="rect">
            <a:avLst/>
          </a:prstGeom>
        </p:spPr>
        <p:txBody>
          <a:bodyPr lIns="0" tIns="0" rIns="0" bIns="0" rtlCol="0" anchor="t">
            <a:spAutoFit/>
          </a:bodyPr>
          <a:lstStyle/>
          <a:p>
            <a:pPr>
              <a:lnSpc>
                <a:spcPts val="4799"/>
              </a:lnSpc>
            </a:pPr>
            <a:r>
              <a:rPr lang="en-US" sz="3427" u="sng">
                <a:solidFill>
                  <a:srgbClr val="FFFFFF"/>
                </a:solidFill>
                <a:latin typeface="Arimo"/>
                <a:hlinkClick r:id="rId3" tooltip="https://docs.google.com/spreadsheets/d/1re2ASLmu6srlbK5SuR1_bYNVc5Zaac81/edit?usp=sharing&amp;ouid=113481225423545694673&amp;rtpof=true&amp;sd=true"/>
              </a:rPr>
              <a:t>https://docs.google.com/spreadsheets/d/1re2ASLmu6srlbK5SuR1_bYNVc5Zaac81/edit?usp=sharing&amp;ouid=113481225423545694673&amp;rtpof=true&amp;sd=true</a:t>
            </a:r>
          </a:p>
        </p:txBody>
      </p:sp>
      <p:sp>
        <p:nvSpPr>
          <p:cNvPr id="12" name="Isosceles Triangle 11">
            <a:extLst>
              <a:ext uri="{FF2B5EF4-FFF2-40B4-BE49-F238E27FC236}">
                <a16:creationId xmlns:a16="http://schemas.microsoft.com/office/drawing/2014/main" id="{17A0FA11-DD43-1732-76D1-7370E6E93D9A}"/>
              </a:ext>
            </a:extLst>
          </p:cNvPr>
          <p:cNvSpPr/>
          <p:nvPr/>
        </p:nvSpPr>
        <p:spPr>
          <a:xfrm>
            <a:off x="1676400" y="4610100"/>
            <a:ext cx="2895600" cy="3303092"/>
          </a:xfrm>
          <a:prstGeom prst="triangle">
            <a:avLst/>
          </a:prstGeom>
          <a:solidFill>
            <a:schemeClr val="tx2">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14" name="Isosceles Triangle 13">
            <a:extLst>
              <a:ext uri="{FF2B5EF4-FFF2-40B4-BE49-F238E27FC236}">
                <a16:creationId xmlns:a16="http://schemas.microsoft.com/office/drawing/2014/main" id="{087BA301-C006-C0B0-7131-8BDDE76CD7EA}"/>
              </a:ext>
            </a:extLst>
          </p:cNvPr>
          <p:cNvSpPr/>
          <p:nvPr/>
        </p:nvSpPr>
        <p:spPr>
          <a:xfrm rot="10800000">
            <a:off x="3239788" y="4617792"/>
            <a:ext cx="2895600" cy="3303092"/>
          </a:xfrm>
          <a:prstGeom prst="triangle">
            <a:avLst/>
          </a:prstGeom>
          <a:solidFill>
            <a:schemeClr val="tx2">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r"/>
            <a:endParaRPr lang="en-IN" dirty="0"/>
          </a:p>
        </p:txBody>
      </p:sp>
      <p:sp>
        <p:nvSpPr>
          <p:cNvPr id="15" name="Isosceles Triangle 14">
            <a:extLst>
              <a:ext uri="{FF2B5EF4-FFF2-40B4-BE49-F238E27FC236}">
                <a16:creationId xmlns:a16="http://schemas.microsoft.com/office/drawing/2014/main" id="{985BCF05-0C5C-678E-8AE2-BA931D9B9116}"/>
              </a:ext>
            </a:extLst>
          </p:cNvPr>
          <p:cNvSpPr/>
          <p:nvPr/>
        </p:nvSpPr>
        <p:spPr>
          <a:xfrm>
            <a:off x="4841275" y="4584290"/>
            <a:ext cx="2895600" cy="3303092"/>
          </a:xfrm>
          <a:prstGeom prst="triangle">
            <a:avLst/>
          </a:prstGeom>
          <a:solidFill>
            <a:schemeClr val="tx2">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453" b="88"/>
          <a:stretch>
            <a:fillRect/>
          </a:stretch>
        </p:blipFill>
        <p:spPr>
          <a:xfrm>
            <a:off x="0" y="0"/>
            <a:ext cx="18288000" cy="10287000"/>
          </a:xfrm>
          <a:prstGeom prst="rect">
            <a:avLst/>
          </a:prstGeom>
        </p:spPr>
      </p:pic>
      <p:sp>
        <p:nvSpPr>
          <p:cNvPr id="3" name="TextBox 3"/>
          <p:cNvSpPr txBox="1"/>
          <p:nvPr/>
        </p:nvSpPr>
        <p:spPr>
          <a:xfrm>
            <a:off x="351069" y="1087266"/>
            <a:ext cx="17585861" cy="1692410"/>
          </a:xfrm>
          <a:prstGeom prst="rect">
            <a:avLst/>
          </a:prstGeom>
        </p:spPr>
        <p:txBody>
          <a:bodyPr lIns="0" tIns="0" rIns="0" bIns="0" rtlCol="0" anchor="t">
            <a:spAutoFit/>
          </a:bodyPr>
          <a:lstStyle/>
          <a:p>
            <a:pPr algn="ctr">
              <a:lnSpc>
                <a:spcPts val="13813"/>
              </a:lnSpc>
            </a:pPr>
            <a:r>
              <a:rPr lang="en-US" sz="9867">
                <a:solidFill>
                  <a:srgbClr val="2C92D5"/>
                </a:solidFill>
                <a:latin typeface="Canva Sans Bold"/>
              </a:rPr>
              <a:t>Module Description In Detail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grpSp>
        <p:nvGrpSpPr>
          <p:cNvPr id="3" name="Group 3"/>
          <p:cNvGrpSpPr/>
          <p:nvPr/>
        </p:nvGrpSpPr>
        <p:grpSpPr>
          <a:xfrm>
            <a:off x="1068265" y="1028700"/>
            <a:ext cx="16230600" cy="8229600"/>
            <a:chOff x="0" y="0"/>
            <a:chExt cx="3774616" cy="1913890"/>
          </a:xfrm>
        </p:grpSpPr>
        <p:sp>
          <p:nvSpPr>
            <p:cNvPr id="4" name="Freeform 4"/>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69804"/>
              </a:srgbClr>
            </a:solidFill>
          </p:spPr>
        </p:sp>
      </p:grpSp>
      <p:sp>
        <p:nvSpPr>
          <p:cNvPr id="5" name="Freeform 5"/>
          <p:cNvSpPr/>
          <p:nvPr/>
        </p:nvSpPr>
        <p:spPr>
          <a:xfrm flipH="1" flipV="1">
            <a:off x="-569842" y="-483210"/>
            <a:ext cx="2614584" cy="2614584"/>
          </a:xfrm>
          <a:custGeom>
            <a:avLst/>
            <a:gdLst/>
            <a:ahLst/>
            <a:cxnLst/>
            <a:rect l="l" t="t" r="r" b="b"/>
            <a:pathLst>
              <a:path w="2614584" h="2614584">
                <a:moveTo>
                  <a:pt x="2614584" y="2614584"/>
                </a:moveTo>
                <a:lnTo>
                  <a:pt x="0" y="2614584"/>
                </a:lnTo>
                <a:lnTo>
                  <a:pt x="0" y="0"/>
                </a:lnTo>
                <a:lnTo>
                  <a:pt x="2614584" y="0"/>
                </a:lnTo>
                <a:lnTo>
                  <a:pt x="2614584" y="261458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6183275" y="8242258"/>
            <a:ext cx="2614584" cy="2614584"/>
          </a:xfrm>
          <a:custGeom>
            <a:avLst/>
            <a:gdLst/>
            <a:ahLst/>
            <a:cxnLst/>
            <a:rect l="l" t="t" r="r" b="b"/>
            <a:pathLst>
              <a:path w="2614584" h="2614584">
                <a:moveTo>
                  <a:pt x="0" y="0"/>
                </a:moveTo>
                <a:lnTo>
                  <a:pt x="2614584" y="0"/>
                </a:lnTo>
                <a:lnTo>
                  <a:pt x="2614584" y="2614584"/>
                </a:lnTo>
                <a:lnTo>
                  <a:pt x="0" y="2614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39565" y="9258300"/>
            <a:ext cx="989135" cy="98913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grpSp>
        <p:nvGrpSpPr>
          <p:cNvPr id="9" name="Group 9"/>
          <p:cNvGrpSpPr/>
          <p:nvPr/>
        </p:nvGrpSpPr>
        <p:grpSpPr>
          <a:xfrm>
            <a:off x="17298865" y="39565"/>
            <a:ext cx="989135" cy="98913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49804"/>
              </a:srgbClr>
            </a:solidFill>
          </p:spPr>
        </p:sp>
      </p:grpSp>
      <p:grpSp>
        <p:nvGrpSpPr>
          <p:cNvPr id="11" name="Group 11"/>
          <p:cNvGrpSpPr/>
          <p:nvPr/>
        </p:nvGrpSpPr>
        <p:grpSpPr>
          <a:xfrm>
            <a:off x="-848613" y="7241691"/>
            <a:ext cx="4033217" cy="403321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13" name="Group 13"/>
          <p:cNvGrpSpPr/>
          <p:nvPr/>
        </p:nvGrpSpPr>
        <p:grpSpPr>
          <a:xfrm>
            <a:off x="15103395" y="-987909"/>
            <a:ext cx="4033217" cy="403321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15" name="Group 15"/>
          <p:cNvGrpSpPr/>
          <p:nvPr/>
        </p:nvGrpSpPr>
        <p:grpSpPr>
          <a:xfrm>
            <a:off x="14876763" y="1817931"/>
            <a:ext cx="1593306" cy="1593306"/>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grpSp>
        <p:nvGrpSpPr>
          <p:cNvPr id="17" name="Group 17"/>
          <p:cNvGrpSpPr/>
          <p:nvPr/>
        </p:nvGrpSpPr>
        <p:grpSpPr>
          <a:xfrm>
            <a:off x="1817931" y="6875763"/>
            <a:ext cx="1593306" cy="1593306"/>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8F36">
                <a:alpha val="9804"/>
              </a:srgbClr>
            </a:solidFill>
          </p:spPr>
        </p:sp>
      </p:grpSp>
      <p:sp>
        <p:nvSpPr>
          <p:cNvPr id="19" name="TextBox 19"/>
          <p:cNvSpPr txBox="1"/>
          <p:nvPr/>
        </p:nvSpPr>
        <p:spPr>
          <a:xfrm>
            <a:off x="1419903" y="365797"/>
            <a:ext cx="16070664" cy="662903"/>
          </a:xfrm>
          <a:prstGeom prst="rect">
            <a:avLst/>
          </a:prstGeom>
        </p:spPr>
        <p:txBody>
          <a:bodyPr lIns="0" tIns="0" rIns="0" bIns="0" rtlCol="0" anchor="t">
            <a:spAutoFit/>
          </a:bodyPr>
          <a:lstStyle/>
          <a:p>
            <a:pPr algn="ctr">
              <a:lnSpc>
                <a:spcPts val="5457"/>
              </a:lnSpc>
            </a:pPr>
            <a:r>
              <a:rPr lang="en-US" sz="3897" u="sng">
                <a:solidFill>
                  <a:srgbClr val="FFFFFF"/>
                </a:solidFill>
                <a:latin typeface="Canva Sans Bold"/>
              </a:rPr>
              <a:t>ARCHITECTURE DIAGRAM:HIGH LEVEL DIAGRAM DETAILS</a:t>
            </a:r>
          </a:p>
        </p:txBody>
      </p:sp>
      <p:sp>
        <p:nvSpPr>
          <p:cNvPr id="20" name="TextBox 20"/>
          <p:cNvSpPr txBox="1"/>
          <p:nvPr/>
        </p:nvSpPr>
        <p:spPr>
          <a:xfrm>
            <a:off x="1028700" y="1647616"/>
            <a:ext cx="16461867" cy="8990859"/>
          </a:xfrm>
          <a:prstGeom prst="rect">
            <a:avLst/>
          </a:prstGeom>
        </p:spPr>
        <p:txBody>
          <a:bodyPr lIns="0" tIns="0" rIns="0" bIns="0" rtlCol="0" anchor="t">
            <a:spAutoFit/>
          </a:bodyPr>
          <a:lstStyle/>
          <a:p>
            <a:pPr algn="ctr">
              <a:lnSpc>
                <a:spcPts val="4390"/>
              </a:lnSpc>
            </a:pPr>
            <a:r>
              <a:rPr lang="en-US" sz="3136" b="1" u="sng" dirty="0">
                <a:solidFill>
                  <a:srgbClr val="FFFFFF"/>
                </a:solidFill>
                <a:latin typeface="Canva Sans"/>
              </a:rPr>
              <a:t>User Interface (UI): </a:t>
            </a:r>
            <a:r>
              <a:rPr lang="en-US" sz="3136" dirty="0">
                <a:solidFill>
                  <a:srgbClr val="FFFFFF"/>
                </a:solidFill>
                <a:latin typeface="Canva Sans"/>
              </a:rPr>
              <a:t>This is the front-end component that allows users to interact with the carbon footprint calculator. It could be a web application, mobile app, or a combination of both.</a:t>
            </a:r>
          </a:p>
          <a:p>
            <a:pPr algn="ctr">
              <a:lnSpc>
                <a:spcPts val="4390"/>
              </a:lnSpc>
            </a:pPr>
            <a:r>
              <a:rPr lang="en-US" sz="3136" b="1" u="sng" dirty="0">
                <a:solidFill>
                  <a:srgbClr val="FFFFFF"/>
                </a:solidFill>
                <a:latin typeface="Canva Sans"/>
              </a:rPr>
              <a:t>Authentication and Authorization:</a:t>
            </a:r>
            <a:r>
              <a:rPr lang="en-US" sz="3136" b="1" dirty="0">
                <a:solidFill>
                  <a:srgbClr val="FFFFFF"/>
                </a:solidFill>
                <a:latin typeface="Canva Sans"/>
              </a:rPr>
              <a:t> </a:t>
            </a:r>
            <a:r>
              <a:rPr lang="en-US" sz="3136" dirty="0">
                <a:solidFill>
                  <a:srgbClr val="FFFFFF"/>
                </a:solidFill>
                <a:latin typeface="Canva Sans"/>
              </a:rPr>
              <a:t>This component handles user authentication and authorization to ensure secure access to the calculator. It verifies user credentials and manages user roles and permissions.</a:t>
            </a:r>
          </a:p>
          <a:p>
            <a:pPr algn="ctr">
              <a:lnSpc>
                <a:spcPts val="4390"/>
              </a:lnSpc>
            </a:pPr>
            <a:r>
              <a:rPr lang="en-US" sz="3136" b="1" u="sng" dirty="0">
                <a:solidFill>
                  <a:srgbClr val="FFFFFF"/>
                </a:solidFill>
                <a:latin typeface="Canva Sans"/>
              </a:rPr>
              <a:t>Carbon Footprint Calculation Engine: </a:t>
            </a:r>
            <a:r>
              <a:rPr lang="en-US" sz="3136" dirty="0">
                <a:solidFill>
                  <a:srgbClr val="FFFFFF"/>
                </a:solidFill>
                <a:latin typeface="Canva Sans"/>
              </a:rPr>
              <a:t>This is the core component responsible for calculating carbon footprints based on user input. It may include different modules to calculate emissions from various sources such as energy usage, transportation, food consumption, and more. These calculations can be based on predefined factors or user-customized parameters.</a:t>
            </a:r>
          </a:p>
          <a:p>
            <a:pPr algn="ctr">
              <a:lnSpc>
                <a:spcPts val="4390"/>
              </a:lnSpc>
            </a:pPr>
            <a:r>
              <a:rPr lang="en-US" sz="3136" b="1" u="sng" dirty="0">
                <a:solidFill>
                  <a:srgbClr val="FFFFFF"/>
                </a:solidFill>
                <a:latin typeface="Canva Sans"/>
              </a:rPr>
              <a:t>Data Storage: </a:t>
            </a:r>
            <a:r>
              <a:rPr lang="en-US" sz="3136" dirty="0">
                <a:solidFill>
                  <a:srgbClr val="FFFFFF"/>
                </a:solidFill>
                <a:latin typeface="Canva Sans"/>
              </a:rPr>
              <a:t>This component manages the storage of user data, including user profiles, carbon footprint calculations, and historical data. You can use a database system to store and retrieve this information securely.</a:t>
            </a:r>
          </a:p>
          <a:p>
            <a:pPr algn="ctr">
              <a:lnSpc>
                <a:spcPts val="4390"/>
              </a:lnSpc>
            </a:pPr>
            <a:endParaRPr lang="en-US" sz="3136" dirty="0">
              <a:solidFill>
                <a:srgbClr val="FFFFFF"/>
              </a:solidFill>
              <a:latin typeface="Canva Sans"/>
            </a:endParaRPr>
          </a:p>
          <a:p>
            <a:pPr algn="ctr">
              <a:lnSpc>
                <a:spcPts val="4390"/>
              </a:lnSpc>
            </a:pPr>
            <a:endParaRPr lang="en-US" sz="3136" dirty="0">
              <a:solidFill>
                <a:srgbClr val="FFFFFF"/>
              </a:solidFill>
              <a:latin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sp>
        <p:nvSpPr>
          <p:cNvPr id="3" name="Freeform 3"/>
          <p:cNvSpPr/>
          <p:nvPr/>
        </p:nvSpPr>
        <p:spPr>
          <a:xfrm>
            <a:off x="278907" y="3092619"/>
            <a:ext cx="3912001" cy="4101762"/>
          </a:xfrm>
          <a:custGeom>
            <a:avLst/>
            <a:gdLst/>
            <a:ahLst/>
            <a:cxnLst/>
            <a:rect l="l" t="t" r="r" b="b"/>
            <a:pathLst>
              <a:path w="3912001" h="4101762">
                <a:moveTo>
                  <a:pt x="0" y="0"/>
                </a:moveTo>
                <a:lnTo>
                  <a:pt x="3912001" y="0"/>
                </a:lnTo>
                <a:lnTo>
                  <a:pt x="3912001" y="4101762"/>
                </a:lnTo>
                <a:lnTo>
                  <a:pt x="0" y="4101762"/>
                </a:lnTo>
                <a:lnTo>
                  <a:pt x="0" y="0"/>
                </a:lnTo>
                <a:close/>
              </a:path>
            </a:pathLst>
          </a:custGeom>
          <a:blipFill>
            <a:blip r:embed="rId3"/>
            <a:stretch>
              <a:fillRect/>
            </a:stretch>
          </a:blipFill>
        </p:spPr>
      </p:sp>
      <p:sp>
        <p:nvSpPr>
          <p:cNvPr id="4" name="Freeform 4"/>
          <p:cNvSpPr/>
          <p:nvPr/>
        </p:nvSpPr>
        <p:spPr>
          <a:xfrm>
            <a:off x="6270184" y="2365568"/>
            <a:ext cx="4436078" cy="5555864"/>
          </a:xfrm>
          <a:custGeom>
            <a:avLst/>
            <a:gdLst/>
            <a:ahLst/>
            <a:cxnLst/>
            <a:rect l="l" t="t" r="r" b="b"/>
            <a:pathLst>
              <a:path w="4436078" h="5555864">
                <a:moveTo>
                  <a:pt x="0" y="0"/>
                </a:moveTo>
                <a:lnTo>
                  <a:pt x="4436078" y="0"/>
                </a:lnTo>
                <a:lnTo>
                  <a:pt x="4436078" y="5555864"/>
                </a:lnTo>
                <a:lnTo>
                  <a:pt x="0" y="5555864"/>
                </a:lnTo>
                <a:lnTo>
                  <a:pt x="0" y="0"/>
                </a:lnTo>
                <a:close/>
              </a:path>
            </a:pathLst>
          </a:custGeom>
          <a:blipFill>
            <a:blip r:embed="rId4"/>
            <a:stretch>
              <a:fillRect/>
            </a:stretch>
          </a:blipFill>
        </p:spPr>
      </p:sp>
      <p:sp>
        <p:nvSpPr>
          <p:cNvPr id="5" name="Freeform 5"/>
          <p:cNvSpPr/>
          <p:nvPr/>
        </p:nvSpPr>
        <p:spPr>
          <a:xfrm>
            <a:off x="13073339" y="2331846"/>
            <a:ext cx="4185961" cy="5623309"/>
          </a:xfrm>
          <a:custGeom>
            <a:avLst/>
            <a:gdLst/>
            <a:ahLst/>
            <a:cxnLst/>
            <a:rect l="l" t="t" r="r" b="b"/>
            <a:pathLst>
              <a:path w="4185961" h="5623309">
                <a:moveTo>
                  <a:pt x="0" y="0"/>
                </a:moveTo>
                <a:lnTo>
                  <a:pt x="4185961" y="0"/>
                </a:lnTo>
                <a:lnTo>
                  <a:pt x="4185961" y="5623308"/>
                </a:lnTo>
                <a:lnTo>
                  <a:pt x="0" y="5623308"/>
                </a:lnTo>
                <a:lnTo>
                  <a:pt x="0" y="0"/>
                </a:lnTo>
                <a:close/>
              </a:path>
            </a:pathLst>
          </a:custGeom>
          <a:blipFill>
            <a:blip r:embed="rId5"/>
            <a:stretch>
              <a:fillRect/>
            </a:stretch>
          </a:blipFill>
        </p:spPr>
      </p:sp>
      <p:sp>
        <p:nvSpPr>
          <p:cNvPr id="6" name="TextBox 6"/>
          <p:cNvSpPr txBox="1"/>
          <p:nvPr/>
        </p:nvSpPr>
        <p:spPr>
          <a:xfrm>
            <a:off x="6270184" y="-95250"/>
            <a:ext cx="5747632" cy="887007"/>
          </a:xfrm>
          <a:prstGeom prst="rect">
            <a:avLst/>
          </a:prstGeom>
        </p:spPr>
        <p:txBody>
          <a:bodyPr lIns="0" tIns="0" rIns="0" bIns="0" rtlCol="0" anchor="t">
            <a:spAutoFit/>
          </a:bodyPr>
          <a:lstStyle/>
          <a:p>
            <a:pPr algn="ctr">
              <a:lnSpc>
                <a:spcPts val="7279"/>
              </a:lnSpc>
            </a:pPr>
            <a:r>
              <a:rPr lang="en-US" sz="5199" u="sng">
                <a:solidFill>
                  <a:srgbClr val="006601"/>
                </a:solidFill>
                <a:latin typeface="Canva Sans Bold"/>
              </a:rPr>
              <a:t>High Level Design</a:t>
            </a:r>
          </a:p>
        </p:txBody>
      </p:sp>
      <p:sp>
        <p:nvSpPr>
          <p:cNvPr id="7" name="AutoShape 7"/>
          <p:cNvSpPr/>
          <p:nvPr/>
        </p:nvSpPr>
        <p:spPr>
          <a:xfrm>
            <a:off x="4190908" y="5124450"/>
            <a:ext cx="2079276" cy="19050"/>
          </a:xfrm>
          <a:prstGeom prst="line">
            <a:avLst/>
          </a:prstGeom>
          <a:ln w="38100" cap="flat">
            <a:solidFill>
              <a:srgbClr val="000000"/>
            </a:solidFill>
            <a:prstDash val="solid"/>
            <a:headEnd type="none" w="sm" len="sm"/>
            <a:tailEnd type="none" w="sm" len="sm"/>
          </a:ln>
        </p:spPr>
      </p:sp>
      <p:sp>
        <p:nvSpPr>
          <p:cNvPr id="8" name="AutoShape 8"/>
          <p:cNvSpPr/>
          <p:nvPr/>
        </p:nvSpPr>
        <p:spPr>
          <a:xfrm>
            <a:off x="10706262" y="5086351"/>
            <a:ext cx="2367077" cy="57149"/>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sp>
        <p:nvSpPr>
          <p:cNvPr id="3" name="Freeform 3"/>
          <p:cNvSpPr/>
          <p:nvPr/>
        </p:nvSpPr>
        <p:spPr>
          <a:xfrm>
            <a:off x="589569" y="487991"/>
            <a:ext cx="4336315" cy="4336315"/>
          </a:xfrm>
          <a:custGeom>
            <a:avLst/>
            <a:gdLst/>
            <a:ahLst/>
            <a:cxnLst/>
            <a:rect l="l" t="t" r="r" b="b"/>
            <a:pathLst>
              <a:path w="4336315" h="4336315">
                <a:moveTo>
                  <a:pt x="0" y="0"/>
                </a:moveTo>
                <a:lnTo>
                  <a:pt x="4336315" y="0"/>
                </a:lnTo>
                <a:lnTo>
                  <a:pt x="4336315" y="4336315"/>
                </a:lnTo>
                <a:lnTo>
                  <a:pt x="0" y="4336315"/>
                </a:lnTo>
                <a:lnTo>
                  <a:pt x="0" y="0"/>
                </a:lnTo>
                <a:close/>
              </a:path>
            </a:pathLst>
          </a:custGeom>
          <a:blipFill>
            <a:blip r:embed="rId3"/>
            <a:stretch>
              <a:fillRect/>
            </a:stretch>
          </a:blipFill>
        </p:spPr>
      </p:sp>
      <p:sp>
        <p:nvSpPr>
          <p:cNvPr id="4" name="Freeform 4"/>
          <p:cNvSpPr/>
          <p:nvPr/>
        </p:nvSpPr>
        <p:spPr>
          <a:xfrm>
            <a:off x="7382110" y="487991"/>
            <a:ext cx="4090632" cy="4336315"/>
          </a:xfrm>
          <a:custGeom>
            <a:avLst/>
            <a:gdLst/>
            <a:ahLst/>
            <a:cxnLst/>
            <a:rect l="l" t="t" r="r" b="b"/>
            <a:pathLst>
              <a:path w="4090632" h="4336315">
                <a:moveTo>
                  <a:pt x="0" y="0"/>
                </a:moveTo>
                <a:lnTo>
                  <a:pt x="4090632" y="0"/>
                </a:lnTo>
                <a:lnTo>
                  <a:pt x="4090632" y="4336315"/>
                </a:lnTo>
                <a:lnTo>
                  <a:pt x="0" y="4336315"/>
                </a:lnTo>
                <a:lnTo>
                  <a:pt x="0" y="0"/>
                </a:lnTo>
                <a:close/>
              </a:path>
            </a:pathLst>
          </a:custGeom>
          <a:blipFill>
            <a:blip r:embed="rId4"/>
            <a:stretch>
              <a:fillRect/>
            </a:stretch>
          </a:blipFill>
        </p:spPr>
      </p:sp>
      <p:sp>
        <p:nvSpPr>
          <p:cNvPr id="5" name="Freeform 5"/>
          <p:cNvSpPr/>
          <p:nvPr/>
        </p:nvSpPr>
        <p:spPr>
          <a:xfrm>
            <a:off x="13513082" y="487991"/>
            <a:ext cx="3995133" cy="4336315"/>
          </a:xfrm>
          <a:custGeom>
            <a:avLst/>
            <a:gdLst/>
            <a:ahLst/>
            <a:cxnLst/>
            <a:rect l="l" t="t" r="r" b="b"/>
            <a:pathLst>
              <a:path w="3995133" h="4336315">
                <a:moveTo>
                  <a:pt x="0" y="0"/>
                </a:moveTo>
                <a:lnTo>
                  <a:pt x="3995134" y="0"/>
                </a:lnTo>
                <a:lnTo>
                  <a:pt x="3995134" y="4336315"/>
                </a:lnTo>
                <a:lnTo>
                  <a:pt x="0" y="4336315"/>
                </a:lnTo>
                <a:lnTo>
                  <a:pt x="0" y="0"/>
                </a:lnTo>
                <a:close/>
              </a:path>
            </a:pathLst>
          </a:custGeom>
          <a:blipFill>
            <a:blip r:embed="rId5"/>
            <a:stretch>
              <a:fillRect/>
            </a:stretch>
          </a:blipFill>
        </p:spPr>
      </p:sp>
      <p:sp>
        <p:nvSpPr>
          <p:cNvPr id="6" name="Freeform 6"/>
          <p:cNvSpPr/>
          <p:nvPr/>
        </p:nvSpPr>
        <p:spPr>
          <a:xfrm>
            <a:off x="684102" y="5687513"/>
            <a:ext cx="4147249" cy="4107372"/>
          </a:xfrm>
          <a:custGeom>
            <a:avLst/>
            <a:gdLst/>
            <a:ahLst/>
            <a:cxnLst/>
            <a:rect l="l" t="t" r="r" b="b"/>
            <a:pathLst>
              <a:path w="4147249" h="4107372">
                <a:moveTo>
                  <a:pt x="0" y="0"/>
                </a:moveTo>
                <a:lnTo>
                  <a:pt x="4147249" y="0"/>
                </a:lnTo>
                <a:lnTo>
                  <a:pt x="4147249" y="4107371"/>
                </a:lnTo>
                <a:lnTo>
                  <a:pt x="0" y="4107371"/>
                </a:lnTo>
                <a:lnTo>
                  <a:pt x="0" y="0"/>
                </a:lnTo>
                <a:close/>
              </a:path>
            </a:pathLst>
          </a:custGeom>
          <a:blipFill>
            <a:blip r:embed="rId6"/>
            <a:stretch>
              <a:fillRect/>
            </a:stretch>
          </a:blipFill>
        </p:spPr>
      </p:sp>
      <p:sp>
        <p:nvSpPr>
          <p:cNvPr id="7" name="Freeform 7"/>
          <p:cNvSpPr/>
          <p:nvPr/>
        </p:nvSpPr>
        <p:spPr>
          <a:xfrm>
            <a:off x="7382110" y="5687513"/>
            <a:ext cx="4096384" cy="3992018"/>
          </a:xfrm>
          <a:custGeom>
            <a:avLst/>
            <a:gdLst/>
            <a:ahLst/>
            <a:cxnLst/>
            <a:rect l="l" t="t" r="r" b="b"/>
            <a:pathLst>
              <a:path w="4096384" h="3992018">
                <a:moveTo>
                  <a:pt x="0" y="0"/>
                </a:moveTo>
                <a:lnTo>
                  <a:pt x="4096384" y="0"/>
                </a:lnTo>
                <a:lnTo>
                  <a:pt x="4096384" y="3992017"/>
                </a:lnTo>
                <a:lnTo>
                  <a:pt x="0" y="3992017"/>
                </a:lnTo>
                <a:lnTo>
                  <a:pt x="0" y="0"/>
                </a:lnTo>
                <a:close/>
              </a:path>
            </a:pathLst>
          </a:custGeom>
          <a:blipFill>
            <a:blip r:embed="rId7"/>
            <a:stretch>
              <a:fillRect/>
            </a:stretch>
          </a:blipFill>
        </p:spPr>
      </p:sp>
      <p:sp>
        <p:nvSpPr>
          <p:cNvPr id="8" name="Freeform 8"/>
          <p:cNvSpPr/>
          <p:nvPr/>
        </p:nvSpPr>
        <p:spPr>
          <a:xfrm>
            <a:off x="13659101" y="5726888"/>
            <a:ext cx="3849115" cy="3913267"/>
          </a:xfrm>
          <a:custGeom>
            <a:avLst/>
            <a:gdLst/>
            <a:ahLst/>
            <a:cxnLst/>
            <a:rect l="l" t="t" r="r" b="b"/>
            <a:pathLst>
              <a:path w="3849115" h="3913267">
                <a:moveTo>
                  <a:pt x="0" y="0"/>
                </a:moveTo>
                <a:lnTo>
                  <a:pt x="3849115" y="0"/>
                </a:lnTo>
                <a:lnTo>
                  <a:pt x="3849115" y="3913267"/>
                </a:lnTo>
                <a:lnTo>
                  <a:pt x="0" y="3913267"/>
                </a:lnTo>
                <a:lnTo>
                  <a:pt x="0" y="0"/>
                </a:lnTo>
                <a:close/>
              </a:path>
            </a:pathLst>
          </a:custGeom>
          <a:blipFill>
            <a:blip r:embed="rId8"/>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sp>
        <p:nvSpPr>
          <p:cNvPr id="3" name="Freeform 3"/>
          <p:cNvSpPr/>
          <p:nvPr/>
        </p:nvSpPr>
        <p:spPr>
          <a:xfrm>
            <a:off x="645123" y="2213278"/>
            <a:ext cx="4918759" cy="5372798"/>
          </a:xfrm>
          <a:custGeom>
            <a:avLst/>
            <a:gdLst/>
            <a:ahLst/>
            <a:cxnLst/>
            <a:rect l="l" t="t" r="r" b="b"/>
            <a:pathLst>
              <a:path w="4918759" h="5372798">
                <a:moveTo>
                  <a:pt x="0" y="0"/>
                </a:moveTo>
                <a:lnTo>
                  <a:pt x="4918759" y="0"/>
                </a:lnTo>
                <a:lnTo>
                  <a:pt x="4918759" y="5372799"/>
                </a:lnTo>
                <a:lnTo>
                  <a:pt x="0" y="5372799"/>
                </a:lnTo>
                <a:lnTo>
                  <a:pt x="0" y="0"/>
                </a:lnTo>
                <a:close/>
              </a:path>
            </a:pathLst>
          </a:custGeom>
          <a:blipFill>
            <a:blip r:embed="rId3"/>
            <a:stretch>
              <a:fillRect/>
            </a:stretch>
          </a:blipFill>
        </p:spPr>
      </p:sp>
      <p:sp>
        <p:nvSpPr>
          <p:cNvPr id="4" name="Freeform 4"/>
          <p:cNvSpPr/>
          <p:nvPr/>
        </p:nvSpPr>
        <p:spPr>
          <a:xfrm>
            <a:off x="6720822" y="2213278"/>
            <a:ext cx="4846357" cy="5372798"/>
          </a:xfrm>
          <a:custGeom>
            <a:avLst/>
            <a:gdLst/>
            <a:ahLst/>
            <a:cxnLst/>
            <a:rect l="l" t="t" r="r" b="b"/>
            <a:pathLst>
              <a:path w="4846357" h="5372798">
                <a:moveTo>
                  <a:pt x="0" y="0"/>
                </a:moveTo>
                <a:lnTo>
                  <a:pt x="4846356" y="0"/>
                </a:lnTo>
                <a:lnTo>
                  <a:pt x="4846356" y="5372799"/>
                </a:lnTo>
                <a:lnTo>
                  <a:pt x="0" y="5372799"/>
                </a:lnTo>
                <a:lnTo>
                  <a:pt x="0" y="0"/>
                </a:lnTo>
                <a:close/>
              </a:path>
            </a:pathLst>
          </a:custGeom>
          <a:blipFill>
            <a:blip r:embed="rId4"/>
            <a:stretch>
              <a:fillRect/>
            </a:stretch>
          </a:blipFill>
        </p:spPr>
      </p:sp>
      <p:sp>
        <p:nvSpPr>
          <p:cNvPr id="5" name="Freeform 5"/>
          <p:cNvSpPr/>
          <p:nvPr/>
        </p:nvSpPr>
        <p:spPr>
          <a:xfrm>
            <a:off x="12864364" y="2213278"/>
            <a:ext cx="5155790" cy="5359515"/>
          </a:xfrm>
          <a:custGeom>
            <a:avLst/>
            <a:gdLst/>
            <a:ahLst/>
            <a:cxnLst/>
            <a:rect l="l" t="t" r="r" b="b"/>
            <a:pathLst>
              <a:path w="5155790" h="5359515">
                <a:moveTo>
                  <a:pt x="0" y="0"/>
                </a:moveTo>
                <a:lnTo>
                  <a:pt x="5155790" y="0"/>
                </a:lnTo>
                <a:lnTo>
                  <a:pt x="5155790" y="5359515"/>
                </a:lnTo>
                <a:lnTo>
                  <a:pt x="0" y="5359515"/>
                </a:lnTo>
                <a:lnTo>
                  <a:pt x="0" y="0"/>
                </a:lnTo>
                <a:close/>
              </a:path>
            </a:pathLst>
          </a:custGeom>
          <a:blipFill>
            <a:blip r:embed="rId5"/>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TextBox 3"/>
          <p:cNvSpPr txBox="1"/>
          <p:nvPr/>
        </p:nvSpPr>
        <p:spPr>
          <a:xfrm>
            <a:off x="4699984" y="253373"/>
            <a:ext cx="8888032" cy="1522079"/>
          </a:xfrm>
          <a:prstGeom prst="rect">
            <a:avLst/>
          </a:prstGeom>
        </p:spPr>
        <p:txBody>
          <a:bodyPr lIns="0" tIns="0" rIns="0" bIns="0" rtlCol="0" anchor="t">
            <a:spAutoFit/>
          </a:bodyPr>
          <a:lstStyle/>
          <a:p>
            <a:pPr algn="ctr">
              <a:lnSpc>
                <a:spcPts val="6049"/>
              </a:lnSpc>
            </a:pPr>
            <a:r>
              <a:rPr lang="en-US" sz="4839" u="sng" spc="241">
                <a:solidFill>
                  <a:srgbClr val="FFFFFF"/>
                </a:solidFill>
                <a:latin typeface="League Spartan"/>
              </a:rPr>
              <a:t>TEAM MEMBERS AND THEIR CONTRIBUTION:-</a:t>
            </a:r>
          </a:p>
        </p:txBody>
      </p:sp>
      <p:sp>
        <p:nvSpPr>
          <p:cNvPr id="4" name="TextBox 4"/>
          <p:cNvSpPr txBox="1"/>
          <p:nvPr/>
        </p:nvSpPr>
        <p:spPr>
          <a:xfrm>
            <a:off x="378449" y="2181960"/>
            <a:ext cx="7190378" cy="2397367"/>
          </a:xfrm>
          <a:prstGeom prst="rect">
            <a:avLst/>
          </a:prstGeom>
        </p:spPr>
        <p:txBody>
          <a:bodyPr lIns="0" tIns="0" rIns="0" bIns="0" rtlCol="0" anchor="t">
            <a:spAutoFit/>
          </a:bodyPr>
          <a:lstStyle/>
          <a:p>
            <a:pPr marL="827902" lvl="1" indent="-413951">
              <a:lnSpc>
                <a:spcPts val="4601"/>
              </a:lnSpc>
              <a:buFont typeface="Arial"/>
              <a:buChar char="•"/>
            </a:pPr>
            <a:r>
              <a:rPr lang="en-US" sz="3834" spc="57">
                <a:solidFill>
                  <a:srgbClr val="FFFFFF"/>
                </a:solidFill>
                <a:latin typeface="Aleo Bold Italics"/>
              </a:rPr>
              <a:t>RAJ KOYANI - 21MIS1017</a:t>
            </a:r>
          </a:p>
          <a:p>
            <a:pPr marL="827902" lvl="1" indent="-413951">
              <a:lnSpc>
                <a:spcPts val="4601"/>
              </a:lnSpc>
              <a:buFont typeface="Arial"/>
              <a:buChar char="•"/>
            </a:pPr>
            <a:r>
              <a:rPr lang="en-US" sz="3834" spc="57">
                <a:solidFill>
                  <a:srgbClr val="FFFFFF"/>
                </a:solidFill>
                <a:latin typeface="Aleo Bold Italics"/>
              </a:rPr>
              <a:t>CODING</a:t>
            </a:r>
          </a:p>
          <a:p>
            <a:pPr marL="827902" lvl="1" indent="-413951">
              <a:lnSpc>
                <a:spcPts val="4601"/>
              </a:lnSpc>
              <a:buFont typeface="Arial"/>
              <a:buChar char="•"/>
            </a:pPr>
            <a:r>
              <a:rPr lang="en-US" sz="3834" spc="57">
                <a:solidFill>
                  <a:srgbClr val="FFFFFF"/>
                </a:solidFill>
                <a:latin typeface="Aleo Bold Italics"/>
              </a:rPr>
              <a:t>IMPLEMENTATION </a:t>
            </a:r>
          </a:p>
          <a:p>
            <a:pPr marL="827902" lvl="1" indent="-413951" algn="l">
              <a:lnSpc>
                <a:spcPts val="4601"/>
              </a:lnSpc>
              <a:buFont typeface="Arial"/>
              <a:buChar char="•"/>
            </a:pPr>
            <a:r>
              <a:rPr lang="en-US" sz="3834" spc="57">
                <a:solidFill>
                  <a:srgbClr val="FFFFFF"/>
                </a:solidFill>
                <a:latin typeface="Aleo Bold Italics"/>
              </a:rPr>
              <a:t>PRESENTATION</a:t>
            </a:r>
          </a:p>
        </p:txBody>
      </p:sp>
      <p:sp>
        <p:nvSpPr>
          <p:cNvPr id="5" name="TextBox 5"/>
          <p:cNvSpPr txBox="1"/>
          <p:nvPr/>
        </p:nvSpPr>
        <p:spPr>
          <a:xfrm>
            <a:off x="8497482" y="4570544"/>
            <a:ext cx="9790518" cy="2178847"/>
          </a:xfrm>
          <a:prstGeom prst="rect">
            <a:avLst/>
          </a:prstGeom>
        </p:spPr>
        <p:txBody>
          <a:bodyPr lIns="0" tIns="0" rIns="0" bIns="0" rtlCol="0" anchor="t">
            <a:spAutoFit/>
          </a:bodyPr>
          <a:lstStyle/>
          <a:p>
            <a:pPr>
              <a:lnSpc>
                <a:spcPts val="4197"/>
              </a:lnSpc>
            </a:pPr>
            <a:r>
              <a:rPr lang="en-US" sz="3497" spc="52">
                <a:solidFill>
                  <a:srgbClr val="FFFFFF"/>
                </a:solidFill>
                <a:latin typeface="Aleo Bold Italics"/>
              </a:rPr>
              <a:t>2. ANEESH H VISHWAMITRA - 21MIS1030</a:t>
            </a:r>
          </a:p>
          <a:p>
            <a:pPr marL="755150" lvl="1" indent="-377575">
              <a:lnSpc>
                <a:spcPts val="4197"/>
              </a:lnSpc>
              <a:buFont typeface="Arial"/>
              <a:buChar char="•"/>
            </a:pPr>
            <a:r>
              <a:rPr lang="en-US" sz="3497" spc="52">
                <a:solidFill>
                  <a:srgbClr val="FFFFFF"/>
                </a:solidFill>
                <a:latin typeface="Aleo Bold Italics"/>
              </a:rPr>
              <a:t>CODING</a:t>
            </a:r>
          </a:p>
          <a:p>
            <a:pPr marL="755150" lvl="1" indent="-377575">
              <a:lnSpc>
                <a:spcPts val="4197"/>
              </a:lnSpc>
              <a:buFont typeface="Arial"/>
              <a:buChar char="•"/>
            </a:pPr>
            <a:r>
              <a:rPr lang="en-US" sz="3497" spc="52">
                <a:solidFill>
                  <a:srgbClr val="FFFFFF"/>
                </a:solidFill>
                <a:latin typeface="Aleo Bold Italics"/>
              </a:rPr>
              <a:t>IMPLEMENTATION </a:t>
            </a:r>
          </a:p>
          <a:p>
            <a:pPr marL="755150" lvl="1" indent="-377575" algn="l">
              <a:lnSpc>
                <a:spcPts val="4197"/>
              </a:lnSpc>
              <a:buFont typeface="Arial"/>
              <a:buChar char="•"/>
            </a:pPr>
            <a:r>
              <a:rPr lang="en-US" sz="3497" spc="52">
                <a:solidFill>
                  <a:srgbClr val="FFFFFF"/>
                </a:solidFill>
                <a:latin typeface="Aleo Bold Italics"/>
              </a:rPr>
              <a:t>PRESENTATION</a:t>
            </a:r>
          </a:p>
        </p:txBody>
      </p:sp>
      <p:sp>
        <p:nvSpPr>
          <p:cNvPr id="6" name="TextBox 6"/>
          <p:cNvSpPr txBox="1"/>
          <p:nvPr/>
        </p:nvSpPr>
        <p:spPr>
          <a:xfrm>
            <a:off x="541012" y="6730341"/>
            <a:ext cx="7190378" cy="2991946"/>
          </a:xfrm>
          <a:prstGeom prst="rect">
            <a:avLst/>
          </a:prstGeom>
        </p:spPr>
        <p:txBody>
          <a:bodyPr lIns="0" tIns="0" rIns="0" bIns="0" rtlCol="0" anchor="t">
            <a:spAutoFit/>
          </a:bodyPr>
          <a:lstStyle/>
          <a:p>
            <a:pPr>
              <a:lnSpc>
                <a:spcPts val="4601"/>
              </a:lnSpc>
            </a:pPr>
            <a:r>
              <a:rPr lang="en-US" sz="3834" spc="57">
                <a:solidFill>
                  <a:srgbClr val="FFFFFF"/>
                </a:solidFill>
                <a:latin typeface="Aleo Bold Italics"/>
              </a:rPr>
              <a:t>3. VAISHNAVI SHUKLA - 21MIS1100</a:t>
            </a:r>
          </a:p>
          <a:p>
            <a:pPr marL="827902" lvl="1" indent="-413951">
              <a:lnSpc>
                <a:spcPts val="4601"/>
              </a:lnSpc>
              <a:buFont typeface="Arial"/>
              <a:buChar char="•"/>
            </a:pPr>
            <a:r>
              <a:rPr lang="en-US" sz="3834" spc="57">
                <a:solidFill>
                  <a:srgbClr val="FFFFFF"/>
                </a:solidFill>
                <a:latin typeface="Aleo Bold Italics"/>
              </a:rPr>
              <a:t>RESEARCH</a:t>
            </a:r>
          </a:p>
          <a:p>
            <a:pPr marL="827902" lvl="1" indent="-413951">
              <a:lnSpc>
                <a:spcPts val="4601"/>
              </a:lnSpc>
              <a:buFont typeface="Arial"/>
              <a:buChar char="•"/>
            </a:pPr>
            <a:r>
              <a:rPr lang="en-US" sz="3834" spc="57">
                <a:solidFill>
                  <a:srgbClr val="FFFFFF"/>
                </a:solidFill>
                <a:latin typeface="Aleo Bold Italics"/>
              </a:rPr>
              <a:t>DOCUMENTATION</a:t>
            </a:r>
          </a:p>
          <a:p>
            <a:pPr marL="827902" lvl="1" indent="-413951" algn="l">
              <a:lnSpc>
                <a:spcPts val="4601"/>
              </a:lnSpc>
              <a:buFont typeface="Arial"/>
              <a:buChar char="•"/>
            </a:pPr>
            <a:r>
              <a:rPr lang="en-US" sz="3834" spc="57">
                <a:solidFill>
                  <a:srgbClr val="FFFFFF"/>
                </a:solidFill>
                <a:latin typeface="Aleo Bold Italics"/>
              </a:rPr>
              <a:t>PRESENTATION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sp>
        <p:nvSpPr>
          <p:cNvPr id="3" name="Freeform 3"/>
          <p:cNvSpPr/>
          <p:nvPr/>
        </p:nvSpPr>
        <p:spPr>
          <a:xfrm>
            <a:off x="829371" y="1028700"/>
            <a:ext cx="6729959" cy="9258300"/>
          </a:xfrm>
          <a:custGeom>
            <a:avLst/>
            <a:gdLst/>
            <a:ahLst/>
            <a:cxnLst/>
            <a:rect l="l" t="t" r="r" b="b"/>
            <a:pathLst>
              <a:path w="6729959" h="9258300">
                <a:moveTo>
                  <a:pt x="0" y="0"/>
                </a:moveTo>
                <a:lnTo>
                  <a:pt x="6729959" y="0"/>
                </a:lnTo>
                <a:lnTo>
                  <a:pt x="6729959" y="9258300"/>
                </a:lnTo>
                <a:lnTo>
                  <a:pt x="0" y="9258300"/>
                </a:lnTo>
                <a:lnTo>
                  <a:pt x="0" y="0"/>
                </a:lnTo>
                <a:close/>
              </a:path>
            </a:pathLst>
          </a:custGeom>
          <a:blipFill>
            <a:blip r:embed="rId3"/>
            <a:stretch>
              <a:fillRect t="-1415" b="-1415"/>
            </a:stretch>
          </a:blipFill>
        </p:spPr>
      </p:sp>
      <p:sp>
        <p:nvSpPr>
          <p:cNvPr id="4" name="Freeform 4"/>
          <p:cNvSpPr/>
          <p:nvPr/>
        </p:nvSpPr>
        <p:spPr>
          <a:xfrm>
            <a:off x="10721222" y="1028700"/>
            <a:ext cx="6538078" cy="9258300"/>
          </a:xfrm>
          <a:custGeom>
            <a:avLst/>
            <a:gdLst/>
            <a:ahLst/>
            <a:cxnLst/>
            <a:rect l="l" t="t" r="r" b="b"/>
            <a:pathLst>
              <a:path w="6538078" h="9258300">
                <a:moveTo>
                  <a:pt x="0" y="0"/>
                </a:moveTo>
                <a:lnTo>
                  <a:pt x="6538078" y="0"/>
                </a:lnTo>
                <a:lnTo>
                  <a:pt x="6538078" y="9258300"/>
                </a:lnTo>
                <a:lnTo>
                  <a:pt x="0" y="9258300"/>
                </a:lnTo>
                <a:lnTo>
                  <a:pt x="0" y="0"/>
                </a:lnTo>
                <a:close/>
              </a:path>
            </a:pathLst>
          </a:custGeom>
          <a:blipFill>
            <a:blip r:embed="rId4"/>
            <a:stretch>
              <a:fillRect/>
            </a:stretch>
          </a:blipFill>
        </p:spPr>
      </p:sp>
      <p:sp>
        <p:nvSpPr>
          <p:cNvPr id="5" name="TextBox 5"/>
          <p:cNvSpPr txBox="1"/>
          <p:nvPr/>
        </p:nvSpPr>
        <p:spPr>
          <a:xfrm>
            <a:off x="6285189" y="-133350"/>
            <a:ext cx="5717621" cy="1111720"/>
          </a:xfrm>
          <a:prstGeom prst="rect">
            <a:avLst/>
          </a:prstGeom>
        </p:spPr>
        <p:txBody>
          <a:bodyPr lIns="0" tIns="0" rIns="0" bIns="0" rtlCol="0" anchor="t">
            <a:spAutoFit/>
          </a:bodyPr>
          <a:lstStyle/>
          <a:p>
            <a:pPr algn="ctr">
              <a:lnSpc>
                <a:spcPts val="9032"/>
              </a:lnSpc>
            </a:pPr>
            <a:r>
              <a:rPr lang="en-US" sz="6451" u="sng">
                <a:solidFill>
                  <a:srgbClr val="006601"/>
                </a:solidFill>
                <a:latin typeface="Canva Sans Bold"/>
              </a:rPr>
              <a:t>User Interface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73478" flipV="1">
            <a:off x="-467803" y="-1231913"/>
            <a:ext cx="2993005" cy="4092934"/>
          </a:xfrm>
          <a:custGeom>
            <a:avLst/>
            <a:gdLst/>
            <a:ahLst/>
            <a:cxnLst/>
            <a:rect l="l" t="t" r="r" b="b"/>
            <a:pathLst>
              <a:path w="2993005" h="4092934">
                <a:moveTo>
                  <a:pt x="0" y="4092935"/>
                </a:moveTo>
                <a:lnTo>
                  <a:pt x="2993006" y="4092935"/>
                </a:lnTo>
                <a:lnTo>
                  <a:pt x="2993006" y="0"/>
                </a:lnTo>
                <a:lnTo>
                  <a:pt x="0" y="0"/>
                </a:lnTo>
                <a:lnTo>
                  <a:pt x="0" y="4092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87863">
            <a:off x="-78129" y="4641191"/>
            <a:ext cx="3017965" cy="4127067"/>
          </a:xfrm>
          <a:custGeom>
            <a:avLst/>
            <a:gdLst/>
            <a:ahLst/>
            <a:cxnLst/>
            <a:rect l="l" t="t" r="r" b="b"/>
            <a:pathLst>
              <a:path w="3017965" h="4127067">
                <a:moveTo>
                  <a:pt x="0" y="0"/>
                </a:moveTo>
                <a:lnTo>
                  <a:pt x="3017965" y="0"/>
                </a:lnTo>
                <a:lnTo>
                  <a:pt x="3017965" y="4127067"/>
                </a:lnTo>
                <a:lnTo>
                  <a:pt x="0" y="4127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831756" y="151925"/>
            <a:ext cx="15456244" cy="662630"/>
          </a:xfrm>
          <a:prstGeom prst="rect">
            <a:avLst/>
          </a:prstGeom>
        </p:spPr>
        <p:txBody>
          <a:bodyPr lIns="0" tIns="0" rIns="0" bIns="0" rtlCol="0" anchor="t">
            <a:spAutoFit/>
          </a:bodyPr>
          <a:lstStyle/>
          <a:p>
            <a:pPr algn="ctr">
              <a:lnSpc>
                <a:spcPts val="5472"/>
              </a:lnSpc>
            </a:pPr>
            <a:r>
              <a:rPr lang="en-US" sz="3908" u="sng">
                <a:solidFill>
                  <a:srgbClr val="006601"/>
                </a:solidFill>
                <a:latin typeface="Canva Sans Bold"/>
              </a:rPr>
              <a:t>ARCHITECTURE DIAGRAM:LOW LEVEL DIAGRAM DETAILS</a:t>
            </a:r>
          </a:p>
        </p:txBody>
      </p:sp>
      <p:sp>
        <p:nvSpPr>
          <p:cNvPr id="5" name="Freeform 5"/>
          <p:cNvSpPr/>
          <p:nvPr/>
        </p:nvSpPr>
        <p:spPr>
          <a:xfrm rot="5487863">
            <a:off x="-78129" y="6662242"/>
            <a:ext cx="3017965" cy="4127067"/>
          </a:xfrm>
          <a:custGeom>
            <a:avLst/>
            <a:gdLst/>
            <a:ahLst/>
            <a:cxnLst/>
            <a:rect l="l" t="t" r="r" b="b"/>
            <a:pathLst>
              <a:path w="3017965" h="4127067">
                <a:moveTo>
                  <a:pt x="0" y="0"/>
                </a:moveTo>
                <a:lnTo>
                  <a:pt x="3017965" y="0"/>
                </a:lnTo>
                <a:lnTo>
                  <a:pt x="3017965" y="4127067"/>
                </a:lnTo>
                <a:lnTo>
                  <a:pt x="0" y="4127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87863">
            <a:off x="-78129" y="3058338"/>
            <a:ext cx="3017965" cy="4127067"/>
          </a:xfrm>
          <a:custGeom>
            <a:avLst/>
            <a:gdLst/>
            <a:ahLst/>
            <a:cxnLst/>
            <a:rect l="l" t="t" r="r" b="b"/>
            <a:pathLst>
              <a:path w="3017965" h="4127067">
                <a:moveTo>
                  <a:pt x="0" y="0"/>
                </a:moveTo>
                <a:lnTo>
                  <a:pt x="3017965" y="0"/>
                </a:lnTo>
                <a:lnTo>
                  <a:pt x="3017965" y="4127067"/>
                </a:lnTo>
                <a:lnTo>
                  <a:pt x="0" y="4127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87863">
            <a:off x="-78129" y="1274528"/>
            <a:ext cx="3017965" cy="4127067"/>
          </a:xfrm>
          <a:custGeom>
            <a:avLst/>
            <a:gdLst/>
            <a:ahLst/>
            <a:cxnLst/>
            <a:rect l="l" t="t" r="r" b="b"/>
            <a:pathLst>
              <a:path w="3017965" h="4127067">
                <a:moveTo>
                  <a:pt x="0" y="0"/>
                </a:moveTo>
                <a:lnTo>
                  <a:pt x="3017965" y="0"/>
                </a:lnTo>
                <a:lnTo>
                  <a:pt x="3017965" y="4127067"/>
                </a:lnTo>
                <a:lnTo>
                  <a:pt x="0" y="4127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3264917" y="962025"/>
            <a:ext cx="15023083" cy="8810617"/>
          </a:xfrm>
          <a:prstGeom prst="rect">
            <a:avLst/>
          </a:prstGeom>
        </p:spPr>
        <p:txBody>
          <a:bodyPr lIns="0" tIns="0" rIns="0" bIns="0" rtlCol="0" anchor="t">
            <a:spAutoFit/>
          </a:bodyPr>
          <a:lstStyle/>
          <a:p>
            <a:pPr algn="ctr">
              <a:lnSpc>
                <a:spcPts val="4631"/>
              </a:lnSpc>
            </a:pPr>
            <a:r>
              <a:rPr lang="en-US" sz="3308" b="1" u="sng" dirty="0">
                <a:solidFill>
                  <a:srgbClr val="006601"/>
                </a:solidFill>
                <a:latin typeface="Canva Sans"/>
              </a:rPr>
              <a:t>User Interface: </a:t>
            </a:r>
            <a:r>
              <a:rPr lang="en-US" sz="3308" dirty="0">
                <a:solidFill>
                  <a:srgbClr val="006601"/>
                </a:solidFill>
                <a:latin typeface="Canva Sans"/>
              </a:rPr>
              <a:t>This component represents the user-facing interface of the calculator. It includes the forms, input fields, buttons, and other elements that allow users to enter their data and interact with the calculator.</a:t>
            </a:r>
          </a:p>
          <a:p>
            <a:pPr algn="ctr">
              <a:lnSpc>
                <a:spcPts val="4631"/>
              </a:lnSpc>
            </a:pPr>
            <a:r>
              <a:rPr lang="en-US" sz="3308" b="1" u="sng" dirty="0">
                <a:solidFill>
                  <a:srgbClr val="006601"/>
                </a:solidFill>
                <a:latin typeface="Canva Sans"/>
              </a:rPr>
              <a:t>Calculation Engine: </a:t>
            </a:r>
            <a:r>
              <a:rPr lang="en-US" sz="3308" dirty="0">
                <a:solidFill>
                  <a:srgbClr val="006601"/>
                </a:solidFill>
                <a:latin typeface="Canva Sans"/>
              </a:rPr>
              <a:t>The Calculation Engine is responsible for processing the user input and performing the necessary calculations to determine the carbon footprint. It may include various modules or algorithms for different types of calculations, such as energy usage, transportation emissions, or food consumption.</a:t>
            </a:r>
          </a:p>
          <a:p>
            <a:pPr algn="ctr">
              <a:lnSpc>
                <a:spcPts val="4631"/>
              </a:lnSpc>
            </a:pPr>
            <a:r>
              <a:rPr lang="en-US" sz="3308" b="1" u="sng" dirty="0">
                <a:solidFill>
                  <a:srgbClr val="006601"/>
                </a:solidFill>
                <a:latin typeface="Canva Sans"/>
              </a:rPr>
              <a:t>External Data Sources: </a:t>
            </a:r>
            <a:r>
              <a:rPr lang="en-US" sz="3308" dirty="0">
                <a:solidFill>
                  <a:srgbClr val="006601"/>
                </a:solidFill>
                <a:latin typeface="Canva Sans"/>
              </a:rPr>
              <a:t>This component represents external data sources that the calculator relies on for accurate calculations. It may include emissions factors databases, geocoding services, weather APIs, transportation data sources, and other relevant sources. The Calculation Engine interacts with these sources to retrieve specific data or factors needed for the calculations.</a:t>
            </a:r>
          </a:p>
          <a:p>
            <a:pPr algn="ctr">
              <a:lnSpc>
                <a:spcPts val="4631"/>
              </a:lnSpc>
            </a:pPr>
            <a:endParaRPr lang="en-US" sz="3308" dirty="0">
              <a:solidFill>
                <a:srgbClr val="006601"/>
              </a:solidFill>
              <a:latin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663703">
            <a:off x="14068259" y="-2491595"/>
            <a:ext cx="7224946" cy="7274563"/>
            <a:chOff x="0" y="0"/>
            <a:chExt cx="812800" cy="818382"/>
          </a:xfrm>
        </p:grpSpPr>
        <p:sp>
          <p:nvSpPr>
            <p:cNvPr id="3" name="Freeform 3"/>
            <p:cNvSpPr/>
            <p:nvPr/>
          </p:nvSpPr>
          <p:spPr>
            <a:xfrm>
              <a:off x="-965" y="0"/>
              <a:ext cx="814730" cy="818382"/>
            </a:xfrm>
            <a:custGeom>
              <a:avLst/>
              <a:gdLst/>
              <a:ahLst/>
              <a:cxnLst/>
              <a:rect l="l" t="t" r="r" b="b"/>
              <a:pathLst>
                <a:path w="814730" h="818382">
                  <a:moveTo>
                    <a:pt x="407365" y="0"/>
                  </a:moveTo>
                  <a:cubicBezTo>
                    <a:pt x="632641" y="1007"/>
                    <a:pt x="814730" y="183913"/>
                    <a:pt x="814730" y="409191"/>
                  </a:cubicBezTo>
                  <a:cubicBezTo>
                    <a:pt x="814730" y="634469"/>
                    <a:pt x="632641" y="817374"/>
                    <a:pt x="407365" y="818382"/>
                  </a:cubicBezTo>
                  <a:cubicBezTo>
                    <a:pt x="182089" y="817374"/>
                    <a:pt x="0" y="634469"/>
                    <a:pt x="0" y="409191"/>
                  </a:cubicBezTo>
                  <a:cubicBezTo>
                    <a:pt x="0" y="183913"/>
                    <a:pt x="182089" y="1007"/>
                    <a:pt x="407365" y="0"/>
                  </a:cubicBezTo>
                  <a:close/>
                </a:path>
              </a:pathLst>
            </a:custGeom>
            <a:solidFill>
              <a:srgbClr val="758F41"/>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9646528" y="55369"/>
            <a:ext cx="8641472" cy="10231631"/>
          </a:xfrm>
          <a:custGeom>
            <a:avLst/>
            <a:gdLst/>
            <a:ahLst/>
            <a:cxnLst/>
            <a:rect l="l" t="t" r="r" b="b"/>
            <a:pathLst>
              <a:path w="8641472" h="10231631">
                <a:moveTo>
                  <a:pt x="0" y="0"/>
                </a:moveTo>
                <a:lnTo>
                  <a:pt x="8641472" y="0"/>
                </a:lnTo>
                <a:lnTo>
                  <a:pt x="8641472" y="10231631"/>
                </a:lnTo>
                <a:lnTo>
                  <a:pt x="0" y="10231631"/>
                </a:lnTo>
                <a:lnTo>
                  <a:pt x="0" y="0"/>
                </a:lnTo>
                <a:close/>
              </a:path>
            </a:pathLst>
          </a:custGeom>
          <a:blipFill>
            <a:blip r:embed="rId2"/>
            <a:stretch>
              <a:fillRect/>
            </a:stretch>
          </a:blipFill>
        </p:spPr>
      </p:sp>
      <p:sp>
        <p:nvSpPr>
          <p:cNvPr id="6" name="TextBox 6"/>
          <p:cNvSpPr txBox="1"/>
          <p:nvPr/>
        </p:nvSpPr>
        <p:spPr>
          <a:xfrm>
            <a:off x="1028700" y="-39881"/>
            <a:ext cx="6960967" cy="847796"/>
          </a:xfrm>
          <a:prstGeom prst="rect">
            <a:avLst/>
          </a:prstGeom>
        </p:spPr>
        <p:txBody>
          <a:bodyPr lIns="0" tIns="0" rIns="0" bIns="0" rtlCol="0" anchor="t">
            <a:spAutoFit/>
          </a:bodyPr>
          <a:lstStyle/>
          <a:p>
            <a:pPr algn="ctr">
              <a:lnSpc>
                <a:spcPts val="7279"/>
              </a:lnSpc>
            </a:pPr>
            <a:r>
              <a:rPr lang="en-US" sz="4400" dirty="0">
                <a:latin typeface="Canva Sans Bold"/>
              </a:rPr>
              <a:t>Architecture Diagram</a:t>
            </a:r>
          </a:p>
        </p:txBody>
      </p:sp>
      <p:sp>
        <p:nvSpPr>
          <p:cNvPr id="7" name="TextBox 7"/>
          <p:cNvSpPr txBox="1"/>
          <p:nvPr/>
        </p:nvSpPr>
        <p:spPr>
          <a:xfrm>
            <a:off x="0" y="981075"/>
            <a:ext cx="9646528" cy="9338967"/>
          </a:xfrm>
          <a:prstGeom prst="rect">
            <a:avLst/>
          </a:prstGeom>
        </p:spPr>
        <p:txBody>
          <a:bodyPr lIns="0" tIns="0" rIns="0" bIns="0" rtlCol="0" anchor="t">
            <a:spAutoFit/>
          </a:bodyPr>
          <a:lstStyle/>
          <a:p>
            <a:pPr marL="668531" lvl="1" indent="-334265" algn="ctr">
              <a:lnSpc>
                <a:spcPts val="4335"/>
              </a:lnSpc>
              <a:buFont typeface="Arial"/>
              <a:buChar char="•"/>
            </a:pPr>
            <a:r>
              <a:rPr lang="en-US" sz="2800" b="1" u="sng" dirty="0">
                <a:latin typeface="Canva Sans"/>
              </a:rPr>
              <a:t>User Interface: </a:t>
            </a:r>
            <a:r>
              <a:rPr lang="en-US" sz="2800" dirty="0">
                <a:latin typeface="Canva Sans"/>
              </a:rPr>
              <a:t>This component represents the visual interface that users interact with. It includes screens, forms, and other user interface elements.</a:t>
            </a:r>
          </a:p>
          <a:p>
            <a:pPr marL="668531" lvl="1" indent="-334265" algn="ctr">
              <a:lnSpc>
                <a:spcPts val="4335"/>
              </a:lnSpc>
              <a:buFont typeface="Arial"/>
              <a:buChar char="•"/>
            </a:pPr>
            <a:r>
              <a:rPr lang="en-US" sz="2800" b="1" u="sng" dirty="0">
                <a:latin typeface="Canva Sans"/>
              </a:rPr>
              <a:t>Frontend: </a:t>
            </a:r>
            <a:r>
              <a:rPr lang="en-US" sz="2800" dirty="0">
                <a:latin typeface="Canva Sans"/>
              </a:rPr>
              <a:t>The frontend component handles the presentation logic and user interactions. It communicates with the backend to send and receive data.</a:t>
            </a:r>
          </a:p>
          <a:p>
            <a:pPr marL="668531" lvl="1" indent="-334265" algn="ctr">
              <a:lnSpc>
                <a:spcPts val="4335"/>
              </a:lnSpc>
              <a:buFont typeface="Arial"/>
              <a:buChar char="•"/>
            </a:pPr>
            <a:r>
              <a:rPr lang="en-US" sz="2800" b="1" u="sng" dirty="0">
                <a:latin typeface="Canva Sans"/>
              </a:rPr>
              <a:t>Backend: </a:t>
            </a:r>
            <a:r>
              <a:rPr lang="en-US" sz="2800" dirty="0">
                <a:latin typeface="Canva Sans"/>
              </a:rPr>
              <a:t>The backend component handles the application logic and data processing.</a:t>
            </a:r>
          </a:p>
          <a:p>
            <a:pPr marL="668531" lvl="1" indent="-334265" algn="ctr">
              <a:lnSpc>
                <a:spcPts val="4335"/>
              </a:lnSpc>
              <a:buFont typeface="Arial"/>
              <a:buChar char="•"/>
            </a:pPr>
            <a:r>
              <a:rPr lang="en-US" sz="2800" b="1" u="sng" dirty="0">
                <a:latin typeface="Canva Sans"/>
              </a:rPr>
              <a:t>Carbon Footprint Calculator : </a:t>
            </a:r>
            <a:r>
              <a:rPr lang="en-US" sz="2800" dirty="0">
                <a:latin typeface="Canva Sans"/>
              </a:rPr>
              <a:t>This component performs the calculations to determine the carbon footprint based on user inputs. </a:t>
            </a:r>
          </a:p>
          <a:p>
            <a:pPr marL="668531" lvl="1" indent="-334265" algn="ctr">
              <a:lnSpc>
                <a:spcPts val="4335"/>
              </a:lnSpc>
              <a:buFont typeface="Arial"/>
              <a:buChar char="•"/>
            </a:pPr>
            <a:r>
              <a:rPr lang="en-US" sz="2800" b="1" u="sng" dirty="0">
                <a:latin typeface="Canva Sans"/>
              </a:rPr>
              <a:t>Database: </a:t>
            </a:r>
            <a:r>
              <a:rPr lang="en-US" sz="2800" dirty="0">
                <a:latin typeface="Canva Sans"/>
              </a:rPr>
              <a:t>The database component stores and manages the data related to user profiles, carbon footprint calculations, and other relevant information.</a:t>
            </a:r>
          </a:p>
          <a:p>
            <a:pPr algn="ctr">
              <a:lnSpc>
                <a:spcPts val="4335"/>
              </a:lnSpc>
            </a:pPr>
            <a:endParaRPr lang="en-US" sz="3096" dirty="0">
              <a:solidFill>
                <a:srgbClr val="F4F0E1"/>
              </a:solidFill>
              <a:latin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sp>
        <p:nvSpPr>
          <p:cNvPr id="3" name="Freeform 3"/>
          <p:cNvSpPr/>
          <p:nvPr/>
        </p:nvSpPr>
        <p:spPr>
          <a:xfrm>
            <a:off x="5881708" y="1050980"/>
            <a:ext cx="5752053" cy="9236020"/>
          </a:xfrm>
          <a:custGeom>
            <a:avLst/>
            <a:gdLst/>
            <a:ahLst/>
            <a:cxnLst/>
            <a:rect l="l" t="t" r="r" b="b"/>
            <a:pathLst>
              <a:path w="5752053" h="9236020">
                <a:moveTo>
                  <a:pt x="0" y="0"/>
                </a:moveTo>
                <a:lnTo>
                  <a:pt x="5752053" y="0"/>
                </a:lnTo>
                <a:lnTo>
                  <a:pt x="5752053" y="9236020"/>
                </a:lnTo>
                <a:lnTo>
                  <a:pt x="0" y="9236020"/>
                </a:lnTo>
                <a:lnTo>
                  <a:pt x="0" y="0"/>
                </a:lnTo>
                <a:close/>
              </a:path>
            </a:pathLst>
          </a:custGeom>
          <a:blipFill>
            <a:blip r:embed="rId3"/>
            <a:stretch>
              <a:fillRect/>
            </a:stretch>
          </a:blipFill>
        </p:spPr>
      </p:sp>
      <p:sp>
        <p:nvSpPr>
          <p:cNvPr id="4" name="TextBox 4"/>
          <p:cNvSpPr txBox="1"/>
          <p:nvPr/>
        </p:nvSpPr>
        <p:spPr>
          <a:xfrm>
            <a:off x="5881708" y="-95250"/>
            <a:ext cx="5564849" cy="834524"/>
          </a:xfrm>
          <a:prstGeom prst="rect">
            <a:avLst/>
          </a:prstGeom>
        </p:spPr>
        <p:txBody>
          <a:bodyPr lIns="0" tIns="0" rIns="0" bIns="0" rtlCol="0" anchor="t">
            <a:spAutoFit/>
          </a:bodyPr>
          <a:lstStyle/>
          <a:p>
            <a:pPr algn="ctr">
              <a:lnSpc>
                <a:spcPts val="7279"/>
              </a:lnSpc>
            </a:pPr>
            <a:r>
              <a:rPr lang="en-US" sz="4000" u="sng" dirty="0">
                <a:solidFill>
                  <a:srgbClr val="000000"/>
                </a:solidFill>
                <a:latin typeface="Canva Sans Bold"/>
              </a:rPr>
              <a:t>Low Level Design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8086" y="-1524902"/>
            <a:ext cx="18724173" cy="3049804"/>
            <a:chOff x="0" y="0"/>
            <a:chExt cx="24965564" cy="4066405"/>
          </a:xfrm>
        </p:grpSpPr>
        <p:pic>
          <p:nvPicPr>
            <p:cNvPr id="3" name="Picture 3"/>
            <p:cNvPicPr>
              <a:picLocks noChangeAspect="1"/>
            </p:cNvPicPr>
            <p:nvPr/>
          </p:nvPicPr>
          <p:blipFill>
            <a:blip r:embed="rId2"/>
            <a:srcRect t="67152" b="8354"/>
            <a:stretch>
              <a:fillRect/>
            </a:stretch>
          </p:blipFill>
          <p:spPr>
            <a:xfrm>
              <a:off x="0" y="0"/>
              <a:ext cx="24965564" cy="4066405"/>
            </a:xfrm>
            <a:prstGeom prst="rect">
              <a:avLst/>
            </a:prstGeom>
          </p:spPr>
        </p:pic>
      </p:grpSp>
      <p:sp>
        <p:nvSpPr>
          <p:cNvPr id="4" name="TextBox 4"/>
          <p:cNvSpPr txBox="1"/>
          <p:nvPr/>
        </p:nvSpPr>
        <p:spPr>
          <a:xfrm>
            <a:off x="1028700" y="255603"/>
            <a:ext cx="16394464" cy="1810844"/>
          </a:xfrm>
          <a:prstGeom prst="rect">
            <a:avLst/>
          </a:prstGeom>
        </p:spPr>
        <p:txBody>
          <a:bodyPr lIns="0" tIns="0" rIns="0" bIns="0" rtlCol="0" anchor="t">
            <a:spAutoFit/>
          </a:bodyPr>
          <a:lstStyle/>
          <a:p>
            <a:pPr algn="ctr">
              <a:lnSpc>
                <a:spcPts val="7279"/>
              </a:lnSpc>
            </a:pPr>
            <a:r>
              <a:rPr lang="en-US" sz="5199" u="sng">
                <a:solidFill>
                  <a:srgbClr val="FFFFFF"/>
                </a:solidFill>
                <a:latin typeface="Canva Sans Bold"/>
              </a:rPr>
              <a:t>Benefits of Agile for a Carbon Footprint Calculator:</a:t>
            </a:r>
          </a:p>
          <a:p>
            <a:pPr algn="ctr">
              <a:lnSpc>
                <a:spcPts val="7279"/>
              </a:lnSpc>
            </a:pPr>
            <a:endParaRPr lang="en-US" sz="5199" u="sng">
              <a:solidFill>
                <a:srgbClr val="FFFFFF"/>
              </a:solidFill>
              <a:latin typeface="Canva Sans Bold"/>
            </a:endParaRPr>
          </a:p>
        </p:txBody>
      </p:sp>
      <p:sp>
        <p:nvSpPr>
          <p:cNvPr id="5" name="TextBox 5"/>
          <p:cNvSpPr txBox="1"/>
          <p:nvPr/>
        </p:nvSpPr>
        <p:spPr>
          <a:xfrm>
            <a:off x="81932" y="1777194"/>
            <a:ext cx="18288000" cy="8968802"/>
          </a:xfrm>
          <a:prstGeom prst="rect">
            <a:avLst/>
          </a:prstGeom>
        </p:spPr>
        <p:txBody>
          <a:bodyPr lIns="0" tIns="0" rIns="0" bIns="0" rtlCol="0" anchor="t">
            <a:spAutoFit/>
          </a:bodyPr>
          <a:lstStyle/>
          <a:p>
            <a:pPr algn="ctr">
              <a:lnSpc>
                <a:spcPts val="3865"/>
              </a:lnSpc>
            </a:pPr>
            <a:r>
              <a:rPr lang="en-US" sz="2760" dirty="0">
                <a:solidFill>
                  <a:srgbClr val="000000"/>
                </a:solidFill>
                <a:latin typeface="Canva Sans"/>
              </a:rPr>
              <a:t>The Agile model offers several benefits for developing a carbon footprint calculator:</a:t>
            </a:r>
          </a:p>
          <a:p>
            <a:pPr algn="ctr">
              <a:lnSpc>
                <a:spcPts val="3865"/>
              </a:lnSpc>
            </a:pPr>
            <a:r>
              <a:rPr lang="en-US" sz="2760" b="1" dirty="0">
                <a:solidFill>
                  <a:srgbClr val="000000"/>
                </a:solidFill>
                <a:latin typeface="Canva Sans"/>
              </a:rPr>
              <a:t>Flexibility to Adapt: </a:t>
            </a:r>
            <a:r>
              <a:rPr lang="en-US" sz="2760" dirty="0">
                <a:solidFill>
                  <a:srgbClr val="000000"/>
                </a:solidFill>
                <a:latin typeface="Canva Sans"/>
              </a:rPr>
              <a:t>Since carbon footprint calculators may require continuous updates based on changing emission factors, regulatory standards, and user requirements, Agile allows for flexibility and quick adaptation to these changes.</a:t>
            </a:r>
          </a:p>
          <a:p>
            <a:pPr algn="ctr">
              <a:lnSpc>
                <a:spcPts val="3865"/>
              </a:lnSpc>
            </a:pPr>
            <a:r>
              <a:rPr lang="en-US" sz="2760" b="1" dirty="0">
                <a:solidFill>
                  <a:srgbClr val="000000"/>
                </a:solidFill>
                <a:latin typeface="Canva Sans"/>
              </a:rPr>
              <a:t>Iterative Improvement: </a:t>
            </a:r>
            <a:r>
              <a:rPr lang="en-US" sz="2760" dirty="0" err="1">
                <a:solidFill>
                  <a:srgbClr val="000000"/>
                </a:solidFill>
                <a:latin typeface="Canva Sans"/>
              </a:rPr>
              <a:t>Agile's</a:t>
            </a:r>
            <a:r>
              <a:rPr lang="en-US" sz="2760" dirty="0">
                <a:solidFill>
                  <a:srgbClr val="000000"/>
                </a:solidFill>
                <a:latin typeface="Canva Sans"/>
              </a:rPr>
              <a:t> iterative nature enables frequent feedback loops, allowing the development team to improve the calculator's accuracy, user experience, and functionality with each iteration.</a:t>
            </a:r>
          </a:p>
          <a:p>
            <a:pPr algn="ctr">
              <a:lnSpc>
                <a:spcPts val="3865"/>
              </a:lnSpc>
            </a:pPr>
            <a:r>
              <a:rPr lang="en-US" sz="2760" dirty="0">
                <a:solidFill>
                  <a:srgbClr val="000000"/>
                </a:solidFill>
                <a:latin typeface="Canva Sans"/>
              </a:rPr>
              <a:t>Customer Collaboration: </a:t>
            </a:r>
            <a:r>
              <a:rPr lang="en-US" sz="2760" dirty="0" err="1">
                <a:solidFill>
                  <a:srgbClr val="000000"/>
                </a:solidFill>
                <a:latin typeface="Canva Sans"/>
              </a:rPr>
              <a:t>Agile's</a:t>
            </a:r>
            <a:r>
              <a:rPr lang="en-US" sz="2760" dirty="0">
                <a:solidFill>
                  <a:srgbClr val="000000"/>
                </a:solidFill>
                <a:latin typeface="Canva Sans"/>
              </a:rPr>
              <a:t> emphasis on customer collaboration ensures that the calculator aligns closely with user needs. Regular feedback from customers or stakeholders helps refine and enhance the calculator's features and usability.</a:t>
            </a:r>
          </a:p>
          <a:p>
            <a:pPr algn="ctr">
              <a:lnSpc>
                <a:spcPts val="3865"/>
              </a:lnSpc>
            </a:pPr>
            <a:r>
              <a:rPr lang="en-US" sz="2760" b="1" dirty="0">
                <a:solidFill>
                  <a:srgbClr val="000000"/>
                </a:solidFill>
                <a:latin typeface="Canva Sans"/>
              </a:rPr>
              <a:t>Early Value Delivery:</a:t>
            </a:r>
            <a:r>
              <a:rPr lang="en-US" sz="2760" dirty="0">
                <a:solidFill>
                  <a:srgbClr val="000000"/>
                </a:solidFill>
                <a:latin typeface="Canva Sans"/>
              </a:rPr>
              <a:t> Agile allows for the early delivery of functional increments, enabling users to start benefiting from the calculator even before its full development is complete.</a:t>
            </a:r>
          </a:p>
          <a:p>
            <a:pPr algn="ctr">
              <a:lnSpc>
                <a:spcPts val="3865"/>
              </a:lnSpc>
            </a:pPr>
            <a:r>
              <a:rPr lang="en-US" sz="2760" b="1" dirty="0">
                <a:solidFill>
                  <a:srgbClr val="000000"/>
                </a:solidFill>
                <a:latin typeface="Canva Sans"/>
              </a:rPr>
              <a:t>Continuous Improvement: </a:t>
            </a:r>
            <a:r>
              <a:rPr lang="en-US" sz="2760" dirty="0">
                <a:solidFill>
                  <a:srgbClr val="000000"/>
                </a:solidFill>
                <a:latin typeface="Canva Sans"/>
              </a:rPr>
              <a:t>Agile fosters a culture of continuous improvement. The development team can gather insights from user feedback and make necessary adjustments to enhance the calculator's performance and relevance.</a:t>
            </a:r>
          </a:p>
          <a:p>
            <a:pPr algn="ctr">
              <a:lnSpc>
                <a:spcPts val="3865"/>
              </a:lnSpc>
            </a:pPr>
            <a:r>
              <a:rPr lang="en-US" sz="2760" dirty="0">
                <a:solidFill>
                  <a:srgbClr val="000000"/>
                </a:solidFill>
                <a:latin typeface="Canva Sans"/>
              </a:rPr>
              <a:t>It's important to note that the Agile model may require active communication and collaboration among team members and stakeholders. Regular feedback loops and an iterative approach to development are essential for successful implementation.</a:t>
            </a:r>
          </a:p>
          <a:p>
            <a:pPr algn="ctr">
              <a:lnSpc>
                <a:spcPts val="3865"/>
              </a:lnSpc>
            </a:pPr>
            <a:endParaRPr lang="en-US" sz="2760" dirty="0">
              <a:solidFill>
                <a:srgbClr val="000000"/>
              </a:solidFill>
              <a:latin typeface="Canv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A307A68-4F5F-41A3-7789-A0B81805294D}"/>
              </a:ext>
            </a:extLst>
          </p:cNvPr>
          <p:cNvPicPr>
            <a:picLocks noChangeAspect="1"/>
          </p:cNvPicPr>
          <p:nvPr/>
        </p:nvPicPr>
        <p:blipFill>
          <a:blip r:embed="rId2"/>
          <a:srcRect t="15453" b="88"/>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5C46A0BD-0450-E114-CAA3-D233867FEE78}"/>
              </a:ext>
            </a:extLst>
          </p:cNvPr>
          <p:cNvSpPr txBox="1"/>
          <p:nvPr/>
        </p:nvSpPr>
        <p:spPr>
          <a:xfrm>
            <a:off x="1676400" y="1257300"/>
            <a:ext cx="15849600" cy="923330"/>
          </a:xfrm>
          <a:prstGeom prst="rect">
            <a:avLst/>
          </a:prstGeom>
          <a:noFill/>
        </p:spPr>
        <p:txBody>
          <a:bodyPr wrap="square">
            <a:spAutoFit/>
          </a:bodyPr>
          <a:lstStyle/>
          <a:p>
            <a:pPr algn="ctr"/>
            <a:r>
              <a:rPr lang="en-IN" sz="5400" b="1" dirty="0">
                <a:solidFill>
                  <a:srgbClr val="00B0F0"/>
                </a:solidFill>
              </a:rPr>
              <a:t>Sample Code</a:t>
            </a:r>
          </a:p>
        </p:txBody>
      </p:sp>
    </p:spTree>
    <p:extLst>
      <p:ext uri="{BB962C8B-B14F-4D97-AF65-F5344CB8AC3E}">
        <p14:creationId xmlns:p14="http://schemas.microsoft.com/office/powerpoint/2010/main" val="704754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6DA3FE-B5D2-39E4-9765-9AB4DE459948}"/>
              </a:ext>
            </a:extLst>
          </p:cNvPr>
          <p:cNvSpPr txBox="1"/>
          <p:nvPr/>
        </p:nvSpPr>
        <p:spPr>
          <a:xfrm>
            <a:off x="9832" y="190500"/>
            <a:ext cx="18288000" cy="10525958"/>
          </a:xfrm>
          <a:prstGeom prst="rect">
            <a:avLst/>
          </a:prstGeom>
          <a:noFill/>
        </p:spPr>
        <p:txBody>
          <a:bodyPr wrap="square">
            <a:spAutoFit/>
          </a:bodyPr>
          <a:lstStyle/>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public class </a:t>
            </a:r>
            <a:r>
              <a:rPr lang="en-IN" sz="1800" dirty="0" err="1">
                <a:effectLst/>
                <a:latin typeface="Sitka Display" pitchFamily="2" charset="0"/>
                <a:ea typeface="Calibri" panose="020F0502020204030204" pitchFamily="34" charset="0"/>
              </a:rPr>
              <a:t>CarbonFootprintCalculator</a:t>
            </a:r>
            <a:r>
              <a:rPr lang="en-IN" sz="1800" dirty="0">
                <a:effectLst/>
                <a:latin typeface="Sitka Display" pitchFamily="2" charset="0"/>
                <a:ea typeface="Calibri" panose="020F0502020204030204" pitchFamily="34" charset="0"/>
              </a:rPr>
              <a:t> {</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public double </a:t>
            </a:r>
            <a:r>
              <a:rPr lang="en-IN" sz="1800" dirty="0" err="1">
                <a:effectLst/>
                <a:latin typeface="Sitka Display" pitchFamily="2" charset="0"/>
                <a:ea typeface="Calibri" panose="020F0502020204030204" pitchFamily="34" charset="0"/>
              </a:rPr>
              <a:t>calculateCarbonFootprint</a:t>
            </a:r>
            <a:r>
              <a:rPr lang="en-IN" sz="1800" dirty="0">
                <a:effectLst/>
                <a:latin typeface="Sitka Display" pitchFamily="2" charset="0"/>
                <a:ea typeface="Calibri" panose="020F0502020204030204" pitchFamily="34" charset="0"/>
              </a:rPr>
              <a:t>(double </a:t>
            </a:r>
            <a:r>
              <a:rPr lang="en-IN" sz="1800" dirty="0" err="1">
                <a:effectLst/>
                <a:latin typeface="Sitka Display" pitchFamily="2" charset="0"/>
                <a:ea typeface="Calibri" panose="020F0502020204030204" pitchFamily="34" charset="0"/>
              </a:rPr>
              <a:t>energyConsumption</a:t>
            </a:r>
            <a:r>
              <a:rPr lang="en-IN" sz="1800" dirty="0">
                <a:effectLst/>
                <a:latin typeface="Sitka Display" pitchFamily="2" charset="0"/>
                <a:ea typeface="Calibri" panose="020F0502020204030204" pitchFamily="34" charset="0"/>
              </a:rPr>
              <a:t>, double distance, double </a:t>
            </a:r>
            <a:r>
              <a:rPr lang="en-IN" sz="1800" dirty="0" err="1">
                <a:effectLst/>
                <a:latin typeface="Sitka Display" pitchFamily="2" charset="0"/>
                <a:ea typeface="Calibri" panose="020F0502020204030204" pitchFamily="34" charset="0"/>
              </a:rPr>
              <a:t>vehicleEfficiency</a:t>
            </a:r>
            <a:r>
              <a:rPr lang="en-IN" sz="1800" dirty="0">
                <a:effectLst/>
                <a:latin typeface="Sitka Display" pitchFamily="2" charset="0"/>
                <a:ea typeface="Calibri" panose="020F0502020204030204" pitchFamily="34" charset="0"/>
              </a:rPr>
              <a:t>, double </a:t>
            </a:r>
            <a:r>
              <a:rPr lang="en-IN" sz="1800" dirty="0" err="1">
                <a:effectLst/>
                <a:latin typeface="Sitka Display" pitchFamily="2" charset="0"/>
                <a:ea typeface="Calibri" panose="020F0502020204030204" pitchFamily="34" charset="0"/>
              </a:rPr>
              <a:t>wasteGenerated</a:t>
            </a:r>
            <a:r>
              <a:rPr lang="en-IN" sz="1800" dirty="0">
                <a:effectLst/>
                <a:latin typeface="Sitka Display" pitchFamily="2" charset="0"/>
                <a:ea typeface="Calibri" panose="020F0502020204030204" pitchFamily="34" charset="0"/>
              </a:rPr>
              <a:t>) {</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 Calculation logic based on provided data</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 Example calculations for energy, transportation, and waste emissions</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double </a:t>
            </a:r>
            <a:r>
              <a:rPr lang="en-IN" sz="1800" dirty="0" err="1">
                <a:effectLst/>
                <a:latin typeface="Sitka Display" pitchFamily="2" charset="0"/>
                <a:ea typeface="Calibri" panose="020F0502020204030204" pitchFamily="34" charset="0"/>
              </a:rPr>
              <a:t>energyEmissions</a:t>
            </a:r>
            <a:r>
              <a:rPr lang="en-IN" sz="1800" dirty="0">
                <a:effectLst/>
                <a:latin typeface="Sitka Display" pitchFamily="2" charset="0"/>
                <a:ea typeface="Calibri" panose="020F0502020204030204" pitchFamily="34" charset="0"/>
              </a:rPr>
              <a:t> = </a:t>
            </a:r>
            <a:r>
              <a:rPr lang="en-IN" sz="1800" dirty="0" err="1">
                <a:effectLst/>
                <a:latin typeface="Sitka Display" pitchFamily="2" charset="0"/>
                <a:ea typeface="Calibri" panose="020F0502020204030204" pitchFamily="34" charset="0"/>
              </a:rPr>
              <a:t>energyConsumption</a:t>
            </a:r>
            <a:r>
              <a:rPr lang="en-IN" sz="1800" dirty="0">
                <a:effectLst/>
                <a:latin typeface="Sitka Display" pitchFamily="2" charset="0"/>
                <a:ea typeface="Calibri" panose="020F0502020204030204" pitchFamily="34" charset="0"/>
              </a:rPr>
              <a:t> * 0.45; // Assume emission factor of 0.45 metric tons CO2 per unit</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double </a:t>
            </a:r>
            <a:r>
              <a:rPr lang="en-IN" sz="1800" dirty="0" err="1">
                <a:effectLst/>
                <a:latin typeface="Sitka Display" pitchFamily="2" charset="0"/>
                <a:ea typeface="Calibri" panose="020F0502020204030204" pitchFamily="34" charset="0"/>
              </a:rPr>
              <a:t>transportationEmissions</a:t>
            </a:r>
            <a:r>
              <a:rPr lang="en-IN" sz="1800" dirty="0">
                <a:effectLst/>
                <a:latin typeface="Sitka Display" pitchFamily="2" charset="0"/>
                <a:ea typeface="Calibri" panose="020F0502020204030204" pitchFamily="34" charset="0"/>
              </a:rPr>
              <a:t> = distance * </a:t>
            </a:r>
            <a:r>
              <a:rPr lang="en-IN" sz="1800" dirty="0" err="1">
                <a:effectLst/>
                <a:latin typeface="Sitka Display" pitchFamily="2" charset="0"/>
                <a:ea typeface="Calibri" panose="020F0502020204030204" pitchFamily="34" charset="0"/>
              </a:rPr>
              <a:t>vehicleEfficiency</a:t>
            </a:r>
            <a:r>
              <a:rPr lang="en-IN" sz="1800" dirty="0">
                <a:effectLst/>
                <a:latin typeface="Sitka Display" pitchFamily="2" charset="0"/>
                <a:ea typeface="Calibri" panose="020F0502020204030204" pitchFamily="34" charset="0"/>
              </a:rPr>
              <a:t> * 0.25; // Assume emission factor of 0.25 metric tons CO2 per km</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double </a:t>
            </a:r>
            <a:r>
              <a:rPr lang="en-IN" sz="1800" dirty="0" err="1">
                <a:effectLst/>
                <a:latin typeface="Sitka Display" pitchFamily="2" charset="0"/>
                <a:ea typeface="Calibri" panose="020F0502020204030204" pitchFamily="34" charset="0"/>
              </a:rPr>
              <a:t>wasteEmissions</a:t>
            </a:r>
            <a:r>
              <a:rPr lang="en-IN" sz="1800" dirty="0">
                <a:effectLst/>
                <a:latin typeface="Sitka Display" pitchFamily="2" charset="0"/>
                <a:ea typeface="Calibri" panose="020F0502020204030204" pitchFamily="34" charset="0"/>
              </a:rPr>
              <a:t> = </a:t>
            </a:r>
            <a:r>
              <a:rPr lang="en-IN" sz="1800" dirty="0" err="1">
                <a:effectLst/>
                <a:latin typeface="Sitka Display" pitchFamily="2" charset="0"/>
                <a:ea typeface="Calibri" panose="020F0502020204030204" pitchFamily="34" charset="0"/>
              </a:rPr>
              <a:t>wasteGenerated</a:t>
            </a:r>
            <a:r>
              <a:rPr lang="en-IN" sz="1800" dirty="0">
                <a:effectLst/>
                <a:latin typeface="Sitka Display" pitchFamily="2" charset="0"/>
                <a:ea typeface="Calibri" panose="020F0502020204030204" pitchFamily="34" charset="0"/>
              </a:rPr>
              <a:t> * 0.1; // Assume emission factor of 0.1 metric tons CO2 per unit</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double </a:t>
            </a:r>
            <a:r>
              <a:rPr lang="en-IN" sz="1800" dirty="0" err="1">
                <a:effectLst/>
                <a:latin typeface="Sitka Display" pitchFamily="2" charset="0"/>
                <a:ea typeface="Calibri" panose="020F0502020204030204" pitchFamily="34" charset="0"/>
              </a:rPr>
              <a:t>totalEmissions</a:t>
            </a:r>
            <a:r>
              <a:rPr lang="en-IN" sz="1800" dirty="0">
                <a:effectLst/>
                <a:latin typeface="Sitka Display" pitchFamily="2" charset="0"/>
                <a:ea typeface="Calibri" panose="020F0502020204030204" pitchFamily="34" charset="0"/>
              </a:rPr>
              <a:t> = </a:t>
            </a:r>
            <a:r>
              <a:rPr lang="en-IN" sz="1800" dirty="0" err="1">
                <a:effectLst/>
                <a:latin typeface="Sitka Display" pitchFamily="2" charset="0"/>
                <a:ea typeface="Calibri" panose="020F0502020204030204" pitchFamily="34" charset="0"/>
              </a:rPr>
              <a:t>energyEmissions</a:t>
            </a:r>
            <a:r>
              <a:rPr lang="en-IN" sz="1800" dirty="0">
                <a:effectLst/>
                <a:latin typeface="Sitka Display" pitchFamily="2" charset="0"/>
                <a:ea typeface="Calibri" panose="020F0502020204030204" pitchFamily="34" charset="0"/>
              </a:rPr>
              <a:t> + </a:t>
            </a:r>
            <a:r>
              <a:rPr lang="en-IN" sz="1800" dirty="0" err="1">
                <a:effectLst/>
                <a:latin typeface="Sitka Display" pitchFamily="2" charset="0"/>
                <a:ea typeface="Calibri" panose="020F0502020204030204" pitchFamily="34" charset="0"/>
              </a:rPr>
              <a:t>transportationEmissions</a:t>
            </a:r>
            <a:r>
              <a:rPr lang="en-IN" sz="1800" dirty="0">
                <a:effectLst/>
                <a:latin typeface="Sitka Display" pitchFamily="2" charset="0"/>
                <a:ea typeface="Calibri" panose="020F0502020204030204" pitchFamily="34" charset="0"/>
              </a:rPr>
              <a:t> + </a:t>
            </a:r>
            <a:r>
              <a:rPr lang="en-IN" sz="1800" dirty="0" err="1">
                <a:effectLst/>
                <a:latin typeface="Sitka Display" pitchFamily="2" charset="0"/>
                <a:ea typeface="Calibri" panose="020F0502020204030204" pitchFamily="34" charset="0"/>
              </a:rPr>
              <a:t>wasteEmissions</a:t>
            </a:r>
            <a:r>
              <a:rPr lang="en-IN" sz="1800" dirty="0">
                <a:effectLst/>
                <a:latin typeface="Sitka Display" pitchFamily="2" charset="0"/>
                <a:ea typeface="Calibri" panose="020F0502020204030204" pitchFamily="34" charset="0"/>
              </a:rPr>
              <a:t>;</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return </a:t>
            </a:r>
            <a:r>
              <a:rPr lang="en-IN" sz="1800" dirty="0" err="1">
                <a:effectLst/>
                <a:latin typeface="Sitka Display" pitchFamily="2" charset="0"/>
                <a:ea typeface="Calibri" panose="020F0502020204030204" pitchFamily="34" charset="0"/>
              </a:rPr>
              <a:t>totalEmissions</a:t>
            </a:r>
            <a:r>
              <a:rPr lang="en-IN" sz="1800" dirty="0">
                <a:effectLst/>
                <a:latin typeface="Sitka Display" pitchFamily="2" charset="0"/>
                <a:ea typeface="Calibri" panose="020F0502020204030204" pitchFamily="34" charset="0"/>
              </a:rPr>
              <a:t>;</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 Sample usage of the carbon footprint calculator</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public static void main(String[] </a:t>
            </a:r>
            <a:r>
              <a:rPr lang="en-IN" sz="1800" dirty="0" err="1">
                <a:effectLst/>
                <a:latin typeface="Sitka Display" pitchFamily="2" charset="0"/>
                <a:ea typeface="Calibri" panose="020F0502020204030204" pitchFamily="34" charset="0"/>
              </a:rPr>
              <a:t>args</a:t>
            </a:r>
            <a:r>
              <a:rPr lang="en-IN" sz="1800" dirty="0">
                <a:effectLst/>
                <a:latin typeface="Sitka Display" pitchFamily="2" charset="0"/>
                <a:ea typeface="Calibri" panose="020F0502020204030204" pitchFamily="34" charset="0"/>
              </a:rPr>
              <a:t>) {</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a:t>
            </a:r>
            <a:r>
              <a:rPr lang="en-IN" sz="1800" dirty="0" err="1">
                <a:effectLst/>
                <a:latin typeface="Sitka Display" pitchFamily="2" charset="0"/>
                <a:ea typeface="Calibri" panose="020F0502020204030204" pitchFamily="34" charset="0"/>
              </a:rPr>
              <a:t>CarbonFootprintCalculator</a:t>
            </a:r>
            <a:r>
              <a:rPr lang="en-IN" sz="1800" dirty="0">
                <a:effectLst/>
                <a:latin typeface="Sitka Display" pitchFamily="2" charset="0"/>
                <a:ea typeface="Calibri" panose="020F0502020204030204" pitchFamily="34" charset="0"/>
              </a:rPr>
              <a:t> calculator = new </a:t>
            </a:r>
            <a:r>
              <a:rPr lang="en-IN" sz="1800" dirty="0" err="1">
                <a:effectLst/>
                <a:latin typeface="Sitka Display" pitchFamily="2" charset="0"/>
                <a:ea typeface="Calibri" panose="020F0502020204030204" pitchFamily="34" charset="0"/>
              </a:rPr>
              <a:t>CarbonFootprintCalculator</a:t>
            </a:r>
            <a:r>
              <a:rPr lang="en-IN" sz="1800" dirty="0">
                <a:effectLst/>
                <a:latin typeface="Sitka Display" pitchFamily="2" charset="0"/>
                <a:ea typeface="Calibri" panose="020F0502020204030204" pitchFamily="34" charset="0"/>
              </a:rPr>
              <a:t>();</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double </a:t>
            </a:r>
            <a:r>
              <a:rPr lang="en-IN" sz="1800" dirty="0" err="1">
                <a:effectLst/>
                <a:latin typeface="Sitka Display" pitchFamily="2" charset="0"/>
                <a:ea typeface="Calibri" panose="020F0502020204030204" pitchFamily="34" charset="0"/>
              </a:rPr>
              <a:t>energyConsumption</a:t>
            </a:r>
            <a:r>
              <a:rPr lang="en-IN" sz="1800" dirty="0">
                <a:effectLst/>
                <a:latin typeface="Sitka Display" pitchFamily="2" charset="0"/>
                <a:ea typeface="Calibri" panose="020F0502020204030204" pitchFamily="34" charset="0"/>
              </a:rPr>
              <a:t> = 5000; // kWh</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double distance = 1000; // km</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double </a:t>
            </a:r>
            <a:r>
              <a:rPr lang="en-IN" sz="1800" dirty="0" err="1">
                <a:effectLst/>
                <a:latin typeface="Sitka Display" pitchFamily="2" charset="0"/>
                <a:ea typeface="Calibri" panose="020F0502020204030204" pitchFamily="34" charset="0"/>
              </a:rPr>
              <a:t>vehicleEfficiency</a:t>
            </a:r>
            <a:r>
              <a:rPr lang="en-IN" sz="1800" dirty="0">
                <a:effectLst/>
                <a:latin typeface="Sitka Display" pitchFamily="2" charset="0"/>
                <a:ea typeface="Calibri" panose="020F0502020204030204" pitchFamily="34" charset="0"/>
              </a:rPr>
              <a:t> = 0.08; // </a:t>
            </a:r>
            <a:r>
              <a:rPr lang="en-IN" sz="1800" dirty="0" err="1">
                <a:effectLst/>
                <a:latin typeface="Sitka Display" pitchFamily="2" charset="0"/>
                <a:ea typeface="Calibri" panose="020F0502020204030204" pitchFamily="34" charset="0"/>
              </a:rPr>
              <a:t>liters</a:t>
            </a:r>
            <a:r>
              <a:rPr lang="en-IN" sz="1800" dirty="0">
                <a:effectLst/>
                <a:latin typeface="Sitka Display" pitchFamily="2" charset="0"/>
                <a:ea typeface="Calibri" panose="020F0502020204030204" pitchFamily="34" charset="0"/>
              </a:rPr>
              <a:t> per km</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double </a:t>
            </a:r>
            <a:r>
              <a:rPr lang="en-IN" sz="1800" dirty="0" err="1">
                <a:effectLst/>
                <a:latin typeface="Sitka Display" pitchFamily="2" charset="0"/>
                <a:ea typeface="Calibri" panose="020F0502020204030204" pitchFamily="34" charset="0"/>
              </a:rPr>
              <a:t>wasteGenerated</a:t>
            </a:r>
            <a:r>
              <a:rPr lang="en-IN" sz="1800" dirty="0">
                <a:effectLst/>
                <a:latin typeface="Sitka Display" pitchFamily="2" charset="0"/>
                <a:ea typeface="Calibri" panose="020F0502020204030204" pitchFamily="34" charset="0"/>
              </a:rPr>
              <a:t> = 2; // units</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double </a:t>
            </a:r>
            <a:r>
              <a:rPr lang="en-IN" sz="1800" dirty="0" err="1">
                <a:effectLst/>
                <a:latin typeface="Sitka Display" pitchFamily="2" charset="0"/>
                <a:ea typeface="Calibri" panose="020F0502020204030204" pitchFamily="34" charset="0"/>
              </a:rPr>
              <a:t>carbonFootprint</a:t>
            </a:r>
            <a:r>
              <a:rPr lang="en-IN" sz="1800" dirty="0">
                <a:effectLst/>
                <a:latin typeface="Sitka Display" pitchFamily="2" charset="0"/>
                <a:ea typeface="Calibri" panose="020F0502020204030204" pitchFamily="34" charset="0"/>
              </a:rPr>
              <a:t> = </a:t>
            </a:r>
            <a:r>
              <a:rPr lang="en-IN" sz="1800" dirty="0" err="1">
                <a:effectLst/>
                <a:latin typeface="Sitka Display" pitchFamily="2" charset="0"/>
                <a:ea typeface="Calibri" panose="020F0502020204030204" pitchFamily="34" charset="0"/>
              </a:rPr>
              <a:t>calculator.calculateCarbonFootprint</a:t>
            </a:r>
            <a:r>
              <a:rPr lang="en-IN" sz="1800" dirty="0">
                <a:effectLst/>
                <a:latin typeface="Sitka Display" pitchFamily="2" charset="0"/>
                <a:ea typeface="Calibri" panose="020F0502020204030204" pitchFamily="34" charset="0"/>
              </a:rPr>
              <a:t>(</a:t>
            </a:r>
            <a:r>
              <a:rPr lang="en-IN" sz="1800" dirty="0" err="1">
                <a:effectLst/>
                <a:latin typeface="Sitka Display" pitchFamily="2" charset="0"/>
                <a:ea typeface="Calibri" panose="020F0502020204030204" pitchFamily="34" charset="0"/>
              </a:rPr>
              <a:t>energyConsumption</a:t>
            </a:r>
            <a:r>
              <a:rPr lang="en-IN" sz="1800" dirty="0">
                <a:effectLst/>
                <a:latin typeface="Sitka Display" pitchFamily="2" charset="0"/>
                <a:ea typeface="Calibri" panose="020F0502020204030204" pitchFamily="34" charset="0"/>
              </a:rPr>
              <a:t>, distance, </a:t>
            </a:r>
            <a:r>
              <a:rPr lang="en-IN" sz="1800" dirty="0" err="1">
                <a:effectLst/>
                <a:latin typeface="Sitka Display" pitchFamily="2" charset="0"/>
                <a:ea typeface="Calibri" panose="020F0502020204030204" pitchFamily="34" charset="0"/>
              </a:rPr>
              <a:t>vehicleEfficiency</a:t>
            </a:r>
            <a:r>
              <a:rPr lang="en-IN" sz="1800" dirty="0">
                <a:effectLst/>
                <a:latin typeface="Sitka Display" pitchFamily="2" charset="0"/>
                <a:ea typeface="Calibri" panose="020F0502020204030204" pitchFamily="34" charset="0"/>
              </a:rPr>
              <a:t>, </a:t>
            </a:r>
            <a:r>
              <a:rPr lang="en-IN" sz="1800" dirty="0" err="1">
                <a:effectLst/>
                <a:latin typeface="Sitka Display" pitchFamily="2" charset="0"/>
                <a:ea typeface="Calibri" panose="020F0502020204030204" pitchFamily="34" charset="0"/>
              </a:rPr>
              <a:t>wasteGenerated</a:t>
            </a:r>
            <a:r>
              <a:rPr lang="en-IN" sz="1800" dirty="0">
                <a:effectLst/>
                <a:latin typeface="Sitka Display" pitchFamily="2" charset="0"/>
                <a:ea typeface="Calibri" panose="020F0502020204030204" pitchFamily="34" charset="0"/>
              </a:rPr>
              <a:t>);</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a:t>
            </a:r>
            <a:r>
              <a:rPr lang="en-IN" sz="1800" dirty="0" err="1">
                <a:effectLst/>
                <a:latin typeface="Sitka Display" pitchFamily="2" charset="0"/>
                <a:ea typeface="Calibri" panose="020F0502020204030204" pitchFamily="34" charset="0"/>
              </a:rPr>
              <a:t>System.out.println</a:t>
            </a:r>
            <a:r>
              <a:rPr lang="en-IN" sz="1800" dirty="0">
                <a:effectLst/>
                <a:latin typeface="Sitka Display" pitchFamily="2" charset="0"/>
                <a:ea typeface="Calibri" panose="020F0502020204030204" pitchFamily="34" charset="0"/>
              </a:rPr>
              <a:t>("Your carbon footprint is: " + </a:t>
            </a:r>
            <a:r>
              <a:rPr lang="en-IN" sz="1800" dirty="0" err="1">
                <a:effectLst/>
                <a:latin typeface="Sitka Display" pitchFamily="2" charset="0"/>
                <a:ea typeface="Calibri" panose="020F0502020204030204" pitchFamily="34" charset="0"/>
              </a:rPr>
              <a:t>carbonFootprint</a:t>
            </a:r>
            <a:r>
              <a:rPr lang="en-IN" sz="1800" dirty="0">
                <a:effectLst/>
                <a:latin typeface="Sitka Display" pitchFamily="2" charset="0"/>
                <a:ea typeface="Calibri" panose="020F0502020204030204" pitchFamily="34" charset="0"/>
              </a:rPr>
              <a:t> + " metric tons CO2");</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    }</a:t>
            </a:r>
            <a:endParaRPr lang="en-IN" sz="2400" dirty="0">
              <a:effectLst/>
              <a:latin typeface="Calibri" panose="020F0502020204030204" pitchFamily="34" charset="0"/>
              <a:ea typeface="Calibri" panose="020F0502020204030204" pitchFamily="34" charset="0"/>
            </a:endParaRPr>
          </a:p>
          <a:p>
            <a:pPr>
              <a:spcBef>
                <a:spcPts val="1840"/>
              </a:spcBef>
              <a:tabLst>
                <a:tab pos="992505" algn="l"/>
                <a:tab pos="993140" algn="l"/>
                <a:tab pos="5650865" algn="r"/>
              </a:tabLst>
            </a:pPr>
            <a:r>
              <a:rPr lang="en-IN" sz="1800" dirty="0">
                <a:effectLst/>
                <a:latin typeface="Sitka Display" pitchFamily="2" charset="0"/>
                <a:ea typeface="Calibri" panose="020F0502020204030204" pitchFamily="34" charset="0"/>
              </a:rPr>
              <a:t>}</a:t>
            </a:r>
            <a:endParaRPr lang="en-IN"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02454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453" b="88"/>
          <a:stretch>
            <a:fillRect/>
          </a:stretch>
        </p:blipFill>
        <p:spPr>
          <a:xfrm>
            <a:off x="0" y="0"/>
            <a:ext cx="18288000" cy="10287000"/>
          </a:xfrm>
          <a:prstGeom prst="rect">
            <a:avLst/>
          </a:prstGeom>
        </p:spPr>
      </p:pic>
      <p:sp>
        <p:nvSpPr>
          <p:cNvPr id="3" name="TextBox 3"/>
          <p:cNvSpPr txBox="1"/>
          <p:nvPr/>
        </p:nvSpPr>
        <p:spPr>
          <a:xfrm>
            <a:off x="351069" y="1087266"/>
            <a:ext cx="17585861" cy="1692410"/>
          </a:xfrm>
          <a:prstGeom prst="rect">
            <a:avLst/>
          </a:prstGeom>
        </p:spPr>
        <p:txBody>
          <a:bodyPr lIns="0" tIns="0" rIns="0" bIns="0" rtlCol="0" anchor="t">
            <a:spAutoFit/>
          </a:bodyPr>
          <a:lstStyle/>
          <a:p>
            <a:pPr algn="ctr">
              <a:lnSpc>
                <a:spcPts val="13813"/>
              </a:lnSpc>
            </a:pPr>
            <a:r>
              <a:rPr lang="en-US" sz="9867" dirty="0">
                <a:solidFill>
                  <a:srgbClr val="2C92D5"/>
                </a:solidFill>
                <a:latin typeface="Canva Sans Bold"/>
              </a:rPr>
              <a:t>Result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A1FF74-16F6-CFF0-8E99-4AD0F0CFF41C}"/>
              </a:ext>
            </a:extLst>
          </p:cNvPr>
          <p:cNvSpPr txBox="1"/>
          <p:nvPr/>
        </p:nvSpPr>
        <p:spPr>
          <a:xfrm>
            <a:off x="762000" y="571500"/>
            <a:ext cx="16916400" cy="8510766"/>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rPr>
              <a:t>The calculated carbon footprint of “X” metric tons CO2 serves as a quantitative measure of the user's environmental impact. This result emphasizes the importance of individual activities, such as energy consumption, transportation choices, and waste generation, in contributing to carbon emissions.</a:t>
            </a:r>
          </a:p>
          <a:p>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The discussion surrounding the obtained carbon footprint can focus on various aspects. Firstly, it can highlight the major contributors to the user's carbon footprint. For instance, if energy consumption constitutes a significant portion of the footprint, the discussion can revolve around exploring energy-saving strategies like adopting renewable energy sources or implementing energy-efficient technologies.</a:t>
            </a:r>
          </a:p>
          <a:p>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Additionally, the calculated carbon footprint prompts users to reflect on their transportation habits and explore options for reducing emissions in this area. This may involve considering alternatives such as using public transportation, carpooling, or opting for electric vehicles with lower emissions.</a:t>
            </a:r>
          </a:p>
          <a:p>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The discussion can also address waste generation and its environmental implications. Users can explore waste reduction strategies like recycling, composting, or minimizing single-use items to lower their carbon footprint.</a:t>
            </a:r>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Comparing the calculated carbon footprint to benchmarks or average emissions can provide users with context. This comparison helps users understand how their carbon footprint compares to others and encourages a sense of accountability and motivation for further reductions.</a:t>
            </a:r>
          </a:p>
          <a:p>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The carbon footprint result and subsequent discussion aim to raise awareness about the user's impact on climate change and promote sustainable behaviors. It empowers individuals to make informed decisions and take concrete actions to reduce their carbon footprint, ultimately contributing to the global effort to mitigate climate change and promote environmental sustainability.</a:t>
            </a:r>
            <a:endParaRPr lang="en-IN" sz="2400" dirty="0"/>
          </a:p>
        </p:txBody>
      </p:sp>
    </p:spTree>
    <p:extLst>
      <p:ext uri="{BB962C8B-B14F-4D97-AF65-F5344CB8AC3E}">
        <p14:creationId xmlns:p14="http://schemas.microsoft.com/office/powerpoint/2010/main" val="1040380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F47CFD0-2E1E-CC78-D177-DB4A2A7A9B7B}"/>
              </a:ext>
            </a:extLst>
          </p:cNvPr>
          <p:cNvPicPr>
            <a:picLocks noChangeAspect="1"/>
          </p:cNvPicPr>
          <p:nvPr/>
        </p:nvPicPr>
        <p:blipFill>
          <a:blip r:embed="rId2"/>
          <a:srcRect t="15453" b="88"/>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2E5AAA91-D564-085E-1C9C-256B16702B71}"/>
              </a:ext>
            </a:extLst>
          </p:cNvPr>
          <p:cNvSpPr txBox="1"/>
          <p:nvPr/>
        </p:nvSpPr>
        <p:spPr>
          <a:xfrm>
            <a:off x="4513007" y="952500"/>
            <a:ext cx="9261986" cy="1737463"/>
          </a:xfrm>
          <a:prstGeom prst="rect">
            <a:avLst/>
          </a:prstGeom>
          <a:noFill/>
        </p:spPr>
        <p:txBody>
          <a:bodyPr wrap="square">
            <a:spAutoFit/>
          </a:bodyPr>
          <a:lstStyle/>
          <a:p>
            <a:pPr algn="ctr">
              <a:lnSpc>
                <a:spcPts val="13813"/>
              </a:lnSpc>
            </a:pPr>
            <a:r>
              <a:rPr lang="en-US" sz="9600" dirty="0">
                <a:solidFill>
                  <a:srgbClr val="2C92D5"/>
                </a:solidFill>
                <a:latin typeface="Canva Sans Bold"/>
              </a:rPr>
              <a:t>Conclusion</a:t>
            </a:r>
          </a:p>
        </p:txBody>
      </p:sp>
    </p:spTree>
    <p:extLst>
      <p:ext uri="{BB962C8B-B14F-4D97-AF65-F5344CB8AC3E}">
        <p14:creationId xmlns:p14="http://schemas.microsoft.com/office/powerpoint/2010/main" val="662479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grpSp>
        <p:nvGrpSpPr>
          <p:cNvPr id="4" name="Group 4"/>
          <p:cNvGrpSpPr/>
          <p:nvPr/>
        </p:nvGrpSpPr>
        <p:grpSpPr>
          <a:xfrm rot="-1018602">
            <a:off x="8039333" y="8905548"/>
            <a:ext cx="13981343" cy="6487382"/>
            <a:chOff x="0" y="0"/>
            <a:chExt cx="6233160" cy="2892204"/>
          </a:xfrm>
        </p:grpSpPr>
        <p:sp>
          <p:nvSpPr>
            <p:cNvPr id="5" name="Freeform 5"/>
            <p:cNvSpPr/>
            <p:nvPr/>
          </p:nvSpPr>
          <p:spPr>
            <a:xfrm>
              <a:off x="0" y="-10160"/>
              <a:ext cx="6233160" cy="2913794"/>
            </a:xfrm>
            <a:custGeom>
              <a:avLst/>
              <a:gdLst/>
              <a:ahLst/>
              <a:cxnLst/>
              <a:rect l="l" t="t" r="r" b="b"/>
              <a:pathLst>
                <a:path w="6233160" h="2913794">
                  <a:moveTo>
                    <a:pt x="5897880" y="579120"/>
                  </a:moveTo>
                  <a:lnTo>
                    <a:pt x="3451860" y="40640"/>
                  </a:lnTo>
                  <a:cubicBezTo>
                    <a:pt x="3267710" y="0"/>
                    <a:pt x="2965450" y="0"/>
                    <a:pt x="2781300" y="40640"/>
                  </a:cubicBezTo>
                  <a:lnTo>
                    <a:pt x="335280" y="579120"/>
                  </a:lnTo>
                  <a:cubicBezTo>
                    <a:pt x="151130" y="619760"/>
                    <a:pt x="0" y="807720"/>
                    <a:pt x="0" y="996950"/>
                  </a:cubicBezTo>
                  <a:lnTo>
                    <a:pt x="0" y="1893984"/>
                  </a:lnTo>
                  <a:cubicBezTo>
                    <a:pt x="0" y="2087024"/>
                    <a:pt x="151130" y="2278794"/>
                    <a:pt x="335280" y="2320704"/>
                  </a:cubicBezTo>
                  <a:lnTo>
                    <a:pt x="2781300" y="2871884"/>
                  </a:lnTo>
                  <a:cubicBezTo>
                    <a:pt x="2965450" y="2913794"/>
                    <a:pt x="3267710" y="2913794"/>
                    <a:pt x="3451860" y="2871884"/>
                  </a:cubicBezTo>
                  <a:lnTo>
                    <a:pt x="5897880" y="2320704"/>
                  </a:lnTo>
                  <a:cubicBezTo>
                    <a:pt x="6082030" y="2278794"/>
                    <a:pt x="6233160" y="2087024"/>
                    <a:pt x="6233160" y="1893984"/>
                  </a:cubicBezTo>
                  <a:lnTo>
                    <a:pt x="6233160" y="996950"/>
                  </a:lnTo>
                  <a:cubicBezTo>
                    <a:pt x="6233160" y="807720"/>
                    <a:pt x="6082030" y="619760"/>
                    <a:pt x="5897880" y="579120"/>
                  </a:cubicBezTo>
                  <a:close/>
                </a:path>
              </a:pathLst>
            </a:custGeom>
            <a:solidFill>
              <a:srgbClr val="007074"/>
            </a:solidFill>
          </p:spPr>
        </p:sp>
      </p:grpSp>
      <p:sp>
        <p:nvSpPr>
          <p:cNvPr id="6" name="TextBox 6"/>
          <p:cNvSpPr txBox="1"/>
          <p:nvPr/>
        </p:nvSpPr>
        <p:spPr>
          <a:xfrm>
            <a:off x="0" y="158168"/>
            <a:ext cx="8458240" cy="871789"/>
          </a:xfrm>
          <a:prstGeom prst="rect">
            <a:avLst/>
          </a:prstGeom>
        </p:spPr>
        <p:txBody>
          <a:bodyPr lIns="0" tIns="0" rIns="0" bIns="0" rtlCol="0" anchor="t">
            <a:spAutoFit/>
          </a:bodyPr>
          <a:lstStyle/>
          <a:p>
            <a:pPr algn="ctr">
              <a:lnSpc>
                <a:spcPts val="7069"/>
              </a:lnSpc>
            </a:pPr>
            <a:r>
              <a:rPr lang="en-US" sz="5049" u="sng">
                <a:solidFill>
                  <a:srgbClr val="1A8192"/>
                </a:solidFill>
                <a:latin typeface="Canva Sans Bold"/>
              </a:rPr>
              <a:t>PROBLEM STATEMENT:-</a:t>
            </a:r>
          </a:p>
        </p:txBody>
      </p:sp>
      <p:sp>
        <p:nvSpPr>
          <p:cNvPr id="7" name="TextBox 7"/>
          <p:cNvSpPr txBox="1"/>
          <p:nvPr/>
        </p:nvSpPr>
        <p:spPr>
          <a:xfrm>
            <a:off x="0" y="1807067"/>
            <a:ext cx="18288000" cy="7011204"/>
          </a:xfrm>
          <a:prstGeom prst="rect">
            <a:avLst/>
          </a:prstGeom>
        </p:spPr>
        <p:txBody>
          <a:bodyPr lIns="0" tIns="0" rIns="0" bIns="0" rtlCol="0" anchor="t">
            <a:spAutoFit/>
          </a:bodyPr>
          <a:lstStyle/>
          <a:p>
            <a:pPr algn="ctr">
              <a:lnSpc>
                <a:spcPts val="3452"/>
              </a:lnSpc>
            </a:pPr>
            <a:r>
              <a:rPr lang="en-US" sz="2762" spc="207">
                <a:solidFill>
                  <a:srgbClr val="007074"/>
                </a:solidFill>
                <a:latin typeface="League Spartan"/>
              </a:rPr>
              <a:t>THE GROWING ATTENTION OF CARBON DIOXIDE AND DIFFERENT GREENHOUSE GASES WITHIN THE EARTH'S ECOSYSTEM, IN LARGE PART RESULTING FROM HUMAN SPORTS CONSISTING OF BURNING OF FOSSIL FUELS AND DEFORESTATION, IS RESULTING IN A SLOW HOWEVER CONSISTENT RISE IN INTERNATIONAL TEMPERATURES AND OTHER CLIMATE ADJUSTMENTS. THOSE CHANGES HAVE CRITICAL IMPLICATIONS FOR THE ENVIRONMENT, TOGETHER WITH SEA LEVEL UPWARD THRUST, EXCESSIVE CLIMATE EVENTS, AND LOSS OF BIODIVERSITY, AMONGST OTHERS.</a:t>
            </a:r>
          </a:p>
          <a:p>
            <a:pPr algn="ctr">
              <a:lnSpc>
                <a:spcPts val="3452"/>
              </a:lnSpc>
            </a:pPr>
            <a:endParaRPr lang="en-US" sz="2762" spc="207">
              <a:solidFill>
                <a:srgbClr val="007074"/>
              </a:solidFill>
              <a:latin typeface="League Spartan"/>
            </a:endParaRPr>
          </a:p>
          <a:p>
            <a:pPr algn="ctr">
              <a:lnSpc>
                <a:spcPts val="3452"/>
              </a:lnSpc>
              <a:spcBef>
                <a:spcPct val="0"/>
              </a:spcBef>
            </a:pPr>
            <a:r>
              <a:rPr lang="en-US" sz="2762" spc="207">
                <a:solidFill>
                  <a:srgbClr val="007074"/>
                </a:solidFill>
                <a:latin typeface="League Spartan"/>
              </a:rPr>
              <a:t>THEREFORE, THE HASSLE OF CARBON EMISSIONS CAN BE DESCRIBED AS THE WANT TO NOTICEABLY REDUCE THE AMOUNT OF CARBON DIOXIDE AND OTHER GREENHOUSE GASES THAT ARE LAUNCHED INTO THE ECOSYSTEM THAT ALLOWS YOU TO MITIGATE THE HARMFUL EFFECTS OF CLIMATE TRADE AND PROMOTE A EXTRA SUSTAINABLE FUTURE FOR THE PLANET AND ITS INHABITANTS. THIS CALLS FOR A MULTI-FACETED METHOD THAT ENTAILS NOT SIMPLEST DECREASING EMISSIONS FROM VARIOUS ASSETS, HOWEVER ALSO GROWING AND IMPLEMENTING ALTERNATIVE POWER SOURCES AND SELLING SUSTAINABLE PRACTICES ACROSS ALL SECTORS OF SOCIETY.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7910A8-31B0-4BE7-084F-25581C4165E4}"/>
              </a:ext>
            </a:extLst>
          </p:cNvPr>
          <p:cNvSpPr txBox="1"/>
          <p:nvPr/>
        </p:nvSpPr>
        <p:spPr>
          <a:xfrm>
            <a:off x="304800" y="1223036"/>
            <a:ext cx="17297400" cy="8217634"/>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rPr>
              <a:t>The carbon footprint calculator is a valuable tool for individuals, businesses, and organizations to measure and understand their environmental impact. By calculating the carbon footprint based on factors like energy consumption, transportation habits, and waste generation, users gain insight into their contribution to carbon emissions and climate change.</a:t>
            </a:r>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 </a:t>
            </a:r>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The results obtained from the carbon footprint calculator provide a quantitative measure of one's environmental impact, emphasizing the significance of individual actions in shaping the global carbon footprint. The discussion surrounding the results encourages users to reflect on their energy usage, transportation choices, and waste management practices, opening the door to exploring sustainable alternatives and adopting eco-friendly behaviors.</a:t>
            </a:r>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 </a:t>
            </a:r>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Through personalized recommendations and educational resources, the calculator empowers users to take actionable steps towards reducing their carbon footprint. It provides guidance on energy conservation, sustainable transportation options, waste reduction strategies, and other environmentally friendly practices. By implementing these recommendations, users can contribute to mitigating climate change and creating a more sustainable future.</a:t>
            </a:r>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 </a:t>
            </a:r>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The carbon footprint calculator serves as a catalyst for raising awareness and fostering a sense of responsibility towards the environment. By comparing the calculated carbon footprint to benchmarks or average emissions, users can gauge their progress and set goals for further reductions. This helps create a culture of sustainability and encourages ongoing efforts to minimize environmental impact.</a:t>
            </a:r>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 </a:t>
            </a:r>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 </a:t>
            </a:r>
            <a:endParaRPr lang="en-IN"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In conclusion, the carbon footprint calculator plays a crucial role in promoting environmental consciousness, empowering individuals and organizations to make informed decisions, and contributing to the global endeavor of combating climate change. By utilizing this tool, users can actively participate in building a more sustainable and resilient world for future generations</a:t>
            </a:r>
            <a:r>
              <a:rPr lang="en-US" sz="1800" dirty="0">
                <a:effectLst/>
                <a:latin typeface="Calibri" panose="020F0502020204030204" pitchFamily="34" charset="0"/>
                <a:ea typeface="Calibri" panose="020F0502020204030204" pitchFamily="34" charset="0"/>
              </a:rPr>
              <a:t>.</a:t>
            </a:r>
            <a:endParaRPr lang="en-IN" sz="11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03409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a:grpSpLocks noChangeAspect="1"/>
          </p:cNvGrpSpPr>
          <p:nvPr/>
        </p:nvGrpSpPr>
        <p:grpSpPr>
          <a:xfrm>
            <a:off x="-2606174" y="-1791415"/>
            <a:ext cx="13888879" cy="1388887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5" name="Group 5"/>
          <p:cNvGrpSpPr/>
          <p:nvPr/>
        </p:nvGrpSpPr>
        <p:grpSpPr>
          <a:xfrm>
            <a:off x="-2647773" y="-1778509"/>
            <a:ext cx="13888879" cy="1388887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601"/>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6790321" y="3095342"/>
            <a:ext cx="11497679" cy="4141177"/>
            <a:chOff x="0" y="0"/>
            <a:chExt cx="3028195" cy="1090680"/>
          </a:xfrm>
        </p:grpSpPr>
        <p:sp>
          <p:nvSpPr>
            <p:cNvPr id="9" name="Freeform 9"/>
            <p:cNvSpPr/>
            <p:nvPr/>
          </p:nvSpPr>
          <p:spPr>
            <a:xfrm>
              <a:off x="0" y="0"/>
              <a:ext cx="3028195" cy="1090680"/>
            </a:xfrm>
            <a:custGeom>
              <a:avLst/>
              <a:gdLst/>
              <a:ahLst/>
              <a:cxnLst/>
              <a:rect l="l" t="t" r="r" b="b"/>
              <a:pathLst>
                <a:path w="3028195" h="1090680">
                  <a:moveTo>
                    <a:pt x="0" y="0"/>
                  </a:moveTo>
                  <a:lnTo>
                    <a:pt x="3028195" y="0"/>
                  </a:lnTo>
                  <a:lnTo>
                    <a:pt x="3028195" y="1090680"/>
                  </a:lnTo>
                  <a:lnTo>
                    <a:pt x="0" y="1090680"/>
                  </a:lnTo>
                  <a:close/>
                </a:path>
              </a:pathLst>
            </a:custGeom>
            <a:solidFill>
              <a:srgbClr val="008000"/>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7564633" y="3100105"/>
            <a:ext cx="10723367" cy="0"/>
          </a:xfrm>
          <a:prstGeom prst="line">
            <a:avLst/>
          </a:prstGeom>
          <a:ln w="38100" cap="flat">
            <a:solidFill>
              <a:srgbClr val="FFFFFF"/>
            </a:solidFill>
            <a:prstDash val="solid"/>
            <a:headEnd type="none" w="sm" len="sm"/>
            <a:tailEnd type="none" w="sm" len="sm"/>
          </a:ln>
        </p:spPr>
      </p:sp>
      <p:sp>
        <p:nvSpPr>
          <p:cNvPr id="12" name="AutoShape 12"/>
          <p:cNvSpPr/>
          <p:nvPr/>
        </p:nvSpPr>
        <p:spPr>
          <a:xfrm>
            <a:off x="7564633" y="7198419"/>
            <a:ext cx="10723367" cy="0"/>
          </a:xfrm>
          <a:prstGeom prst="line">
            <a:avLst/>
          </a:prstGeom>
          <a:ln w="38100" cap="flat">
            <a:solidFill>
              <a:srgbClr val="FFFFFF"/>
            </a:solidFill>
            <a:prstDash val="solid"/>
            <a:headEnd type="none" w="sm" len="sm"/>
            <a:tailEnd type="none" w="sm" len="sm"/>
          </a:ln>
        </p:spPr>
      </p:sp>
      <p:grpSp>
        <p:nvGrpSpPr>
          <p:cNvPr id="13" name="Group 13"/>
          <p:cNvGrpSpPr/>
          <p:nvPr/>
        </p:nvGrpSpPr>
        <p:grpSpPr>
          <a:xfrm>
            <a:off x="-1013752" y="-22431"/>
            <a:ext cx="10331861" cy="10331861"/>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8000">
                <a:alpha val="95686"/>
              </a:srgbClr>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9318110" y="4105524"/>
            <a:ext cx="8178942" cy="1717691"/>
          </a:xfrm>
          <a:prstGeom prst="rect">
            <a:avLst/>
          </a:prstGeom>
        </p:spPr>
        <p:txBody>
          <a:bodyPr lIns="0" tIns="0" rIns="0" bIns="0" rtlCol="0" anchor="t">
            <a:spAutoFit/>
          </a:bodyPr>
          <a:lstStyle/>
          <a:p>
            <a:pPr>
              <a:lnSpc>
                <a:spcPts val="13999"/>
              </a:lnSpc>
            </a:pPr>
            <a:r>
              <a:rPr lang="en-US" sz="9999" spc="919">
                <a:solidFill>
                  <a:srgbClr val="FFFFFF"/>
                </a:solidFill>
                <a:latin typeface="Roboto Bold"/>
              </a:rPr>
              <a:t>THANK YOU</a:t>
            </a:r>
          </a:p>
        </p:txBody>
      </p:sp>
      <p:grpSp>
        <p:nvGrpSpPr>
          <p:cNvPr id="17" name="Group 17"/>
          <p:cNvGrpSpPr/>
          <p:nvPr/>
        </p:nvGrpSpPr>
        <p:grpSpPr>
          <a:xfrm>
            <a:off x="362109" y="1208942"/>
            <a:ext cx="7869115" cy="7869115"/>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9B507">
                <a:alpha val="40784"/>
              </a:srgbClr>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20" name="Group 20"/>
          <p:cNvGrpSpPr>
            <a:grpSpLocks noChangeAspect="1"/>
          </p:cNvGrpSpPr>
          <p:nvPr/>
        </p:nvGrpSpPr>
        <p:grpSpPr>
          <a:xfrm>
            <a:off x="955732" y="1729585"/>
            <a:ext cx="6681869" cy="6681869"/>
            <a:chOff x="0" y="0"/>
            <a:chExt cx="6355080" cy="6355080"/>
          </a:xfrm>
        </p:grpSpPr>
        <p:sp>
          <p:nvSpPr>
            <p:cNvPr id="21" name="Freeform 2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22" name="Group 22"/>
          <p:cNvGrpSpPr>
            <a:grpSpLocks noChangeAspect="1"/>
          </p:cNvGrpSpPr>
          <p:nvPr/>
        </p:nvGrpSpPr>
        <p:grpSpPr>
          <a:xfrm>
            <a:off x="1028700" y="1808330"/>
            <a:ext cx="6524404" cy="6524378"/>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06" r="-24906"/>
              </a:stretch>
            </a:blipFill>
          </p:spPr>
        </p:sp>
      </p:grpSp>
    </p:spTree>
    <p:extLst>
      <p:ext uri="{BB962C8B-B14F-4D97-AF65-F5344CB8AC3E}">
        <p14:creationId xmlns:p14="http://schemas.microsoft.com/office/powerpoint/2010/main" val="2723447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4" name="TextBox 4"/>
          <p:cNvSpPr txBox="1"/>
          <p:nvPr/>
        </p:nvSpPr>
        <p:spPr>
          <a:xfrm>
            <a:off x="-337443" y="307061"/>
            <a:ext cx="7841862" cy="1300403"/>
          </a:xfrm>
          <a:prstGeom prst="rect">
            <a:avLst/>
          </a:prstGeom>
        </p:spPr>
        <p:txBody>
          <a:bodyPr lIns="0" tIns="0" rIns="0" bIns="0" rtlCol="0" anchor="t">
            <a:spAutoFit/>
          </a:bodyPr>
          <a:lstStyle/>
          <a:p>
            <a:pPr algn="ctr">
              <a:lnSpc>
                <a:spcPts val="10687"/>
              </a:lnSpc>
            </a:pPr>
            <a:r>
              <a:rPr lang="en-US" sz="7633" u="sng">
                <a:solidFill>
                  <a:srgbClr val="1A8192"/>
                </a:solidFill>
                <a:latin typeface="Canva Sans Bold"/>
              </a:rPr>
              <a:t>ABSTRACT:-</a:t>
            </a:r>
          </a:p>
        </p:txBody>
      </p:sp>
      <p:sp>
        <p:nvSpPr>
          <p:cNvPr id="5" name="TextBox 5"/>
          <p:cNvSpPr txBox="1"/>
          <p:nvPr/>
        </p:nvSpPr>
        <p:spPr>
          <a:xfrm>
            <a:off x="0" y="1809775"/>
            <a:ext cx="18288000" cy="9086776"/>
          </a:xfrm>
          <a:prstGeom prst="rect">
            <a:avLst/>
          </a:prstGeom>
        </p:spPr>
        <p:txBody>
          <a:bodyPr lIns="0" tIns="0" rIns="0" bIns="0" rtlCol="0" anchor="t">
            <a:spAutoFit/>
          </a:bodyPr>
          <a:lstStyle/>
          <a:p>
            <a:pPr algn="ctr">
              <a:lnSpc>
                <a:spcPts val="5164"/>
              </a:lnSpc>
            </a:pPr>
            <a:r>
              <a:rPr lang="en-US" sz="3688">
                <a:solidFill>
                  <a:srgbClr val="1A8192"/>
                </a:solidFill>
                <a:latin typeface="Canva Sans"/>
              </a:rPr>
              <a:t>The main goal of this Carbon emission and monitoring venture is to calculate the Carbon footprint, and rate of pollution in a city with this task we can control pollutants in a town. It additionally enables people and organizations to measure the amount of greenhouse gas emissions they produce and pick out ways to lessen their carbon footprint. This software program works with the aid of accumulating facts on diverse sports, along with transportation or traveling evaluation by way of getting into kind of automobile and day-by-day average strolling distance, energy use via coming into annual strength intake and annual LPG consumption, and waste disposal, food intake evaluation by using every kind of food fed on each yr in (kg/week), after which using those statistics to calculate an estimate of the carbon emissions associated with the one's sports. </a:t>
            </a:r>
          </a:p>
          <a:p>
            <a:pPr algn="ctr">
              <a:lnSpc>
                <a:spcPts val="5164"/>
              </a:lnSpc>
            </a:pPr>
            <a:endParaRPr lang="en-US" sz="3688">
              <a:solidFill>
                <a:srgbClr val="1A8192"/>
              </a:solidFill>
              <a:latin typeface="Canva Sans"/>
            </a:endParaRPr>
          </a:p>
          <a:p>
            <a:pPr algn="ctr">
              <a:lnSpc>
                <a:spcPts val="5164"/>
              </a:lnSpc>
            </a:pPr>
            <a:endParaRPr lang="en-US" sz="3688">
              <a:solidFill>
                <a:srgbClr val="1A8192"/>
              </a:solidFill>
              <a:latin typeface="Canva Sans"/>
            </a:endParaRPr>
          </a:p>
          <a:p>
            <a:pPr algn="ctr">
              <a:lnSpc>
                <a:spcPts val="5164"/>
              </a:lnSpc>
            </a:pPr>
            <a:endParaRPr lang="en-US" sz="3688">
              <a:solidFill>
                <a:srgbClr val="1A8192"/>
              </a:solidFill>
              <a:latin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4" name="TextBox 4"/>
          <p:cNvSpPr txBox="1"/>
          <p:nvPr/>
        </p:nvSpPr>
        <p:spPr>
          <a:xfrm>
            <a:off x="0" y="0"/>
            <a:ext cx="17764447" cy="10646753"/>
          </a:xfrm>
          <a:prstGeom prst="rect">
            <a:avLst/>
          </a:prstGeom>
        </p:spPr>
        <p:txBody>
          <a:bodyPr lIns="0" tIns="0" rIns="0" bIns="0" rtlCol="0" anchor="t">
            <a:spAutoFit/>
          </a:bodyPr>
          <a:lstStyle/>
          <a:p>
            <a:pPr algn="ctr">
              <a:lnSpc>
                <a:spcPts val="4272"/>
              </a:lnSpc>
            </a:pPr>
            <a:r>
              <a:rPr lang="en-US" sz="3051">
                <a:solidFill>
                  <a:srgbClr val="007074"/>
                </a:solidFill>
                <a:latin typeface="Canva Sans"/>
              </a:rPr>
              <a:t>There are several ability demerits related to present carbon footprint calculator apps:</a:t>
            </a:r>
          </a:p>
          <a:p>
            <a:pPr algn="ctr">
              <a:lnSpc>
                <a:spcPts val="4272"/>
              </a:lnSpc>
            </a:pPr>
            <a:r>
              <a:rPr lang="en-US" sz="3051">
                <a:solidFill>
                  <a:srgbClr val="007074"/>
                </a:solidFill>
                <a:latin typeface="Canva Sans"/>
              </a:rPr>
              <a:t>Inaccuracies: Many carbon footprint calculators depend on generalized information and estimates, which won't appropriately reflect an individual's particular instances or conduct. Some carbon footprint calculators best recall a slim set of activities, along with household power use or personal transportation. </a:t>
            </a:r>
          </a:p>
          <a:p>
            <a:pPr marL="658873" lvl="1" indent="-329436" algn="ctr">
              <a:lnSpc>
                <a:spcPts val="4272"/>
              </a:lnSpc>
              <a:buFont typeface="Arial"/>
              <a:buChar char="•"/>
            </a:pPr>
            <a:r>
              <a:rPr lang="en-US" sz="3051">
                <a:solidFill>
                  <a:srgbClr val="007074"/>
                </a:solidFill>
                <a:latin typeface="Canva Sans"/>
              </a:rPr>
              <a:t>Lack of transparency: a few carbon footprint calculators might not divulge the records sources or assumptions underlying their calculations, making it hard for users to assess the accuracy of the consequences.</a:t>
            </a:r>
          </a:p>
          <a:p>
            <a:pPr algn="ctr">
              <a:lnSpc>
                <a:spcPts val="4272"/>
              </a:lnSpc>
            </a:pPr>
            <a:r>
              <a:rPr lang="en-US" sz="3051">
                <a:solidFill>
                  <a:srgbClr val="007074"/>
                </a:solidFill>
                <a:latin typeface="Canva Sans"/>
              </a:rPr>
              <a:t>2. Incomplete assessment: Many carbon footprint calculators no longer don't forget the total lifecycle of products or services, such as the emissions related to manufacturing, transportation, and disposal.</a:t>
            </a:r>
          </a:p>
          <a:p>
            <a:pPr algn="ctr">
              <a:lnSpc>
                <a:spcPts val="4272"/>
              </a:lnSpc>
            </a:pPr>
            <a:r>
              <a:rPr lang="en-US" sz="3051">
                <a:solidFill>
                  <a:srgbClr val="007074"/>
                </a:solidFill>
                <a:latin typeface="Canva Sans"/>
              </a:rPr>
              <a:t>3. Cognizance on personal action: while people need to lessen their carbon footprints, whether the trade is a systemic problem that calls for collective movement at a societal and political stage.</a:t>
            </a:r>
          </a:p>
          <a:p>
            <a:pPr algn="ctr">
              <a:lnSpc>
                <a:spcPts val="4272"/>
              </a:lnSpc>
            </a:pPr>
            <a:r>
              <a:rPr lang="en-US" sz="3051">
                <a:solidFill>
                  <a:srgbClr val="007074"/>
                </a:solidFill>
                <a:latin typeface="Canva Sans"/>
              </a:rPr>
              <a:t> Benchmarks in the carbon footprint calculator app are a comparison device to help customers apprehend how their carbon footprint measures up in opposition to a standard or common consisting of:-</a:t>
            </a:r>
          </a:p>
          <a:p>
            <a:pPr algn="ctr">
              <a:lnSpc>
                <a:spcPts val="4272"/>
              </a:lnSpc>
            </a:pPr>
            <a:r>
              <a:rPr lang="en-US" sz="3051">
                <a:solidFill>
                  <a:srgbClr val="007074"/>
                </a:solidFill>
                <a:latin typeface="Canva Sans"/>
              </a:rPr>
              <a:t>Countrywide averages are based totally on the average carbon footprint of a person in a selected us of a region. </a:t>
            </a:r>
          </a:p>
          <a:p>
            <a:pPr algn="ctr">
              <a:lnSpc>
                <a:spcPts val="4272"/>
              </a:lnSpc>
            </a:pPr>
            <a:endParaRPr lang="en-US" sz="3051">
              <a:solidFill>
                <a:srgbClr val="007074"/>
              </a:solidFill>
              <a:latin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EBDA"/>
        </a:solidFill>
        <a:effectLst/>
      </p:bgPr>
    </p:bg>
    <p:spTree>
      <p:nvGrpSpPr>
        <p:cNvPr id="1" name=""/>
        <p:cNvGrpSpPr/>
        <p:nvPr/>
      </p:nvGrpSpPr>
      <p:grpSpPr>
        <a:xfrm>
          <a:off x="0" y="0"/>
          <a:ext cx="0" cy="0"/>
          <a:chOff x="0" y="0"/>
          <a:chExt cx="0" cy="0"/>
        </a:xfrm>
      </p:grpSpPr>
      <p:sp>
        <p:nvSpPr>
          <p:cNvPr id="2" name="TextBox 2"/>
          <p:cNvSpPr txBox="1"/>
          <p:nvPr/>
        </p:nvSpPr>
        <p:spPr>
          <a:xfrm>
            <a:off x="-1326244" y="-152400"/>
            <a:ext cx="14134070" cy="1286655"/>
          </a:xfrm>
          <a:prstGeom prst="rect">
            <a:avLst/>
          </a:prstGeom>
        </p:spPr>
        <p:txBody>
          <a:bodyPr lIns="0" tIns="0" rIns="0" bIns="0" rtlCol="0" anchor="t">
            <a:spAutoFit/>
          </a:bodyPr>
          <a:lstStyle/>
          <a:p>
            <a:pPr algn="ctr">
              <a:lnSpc>
                <a:spcPts val="10472"/>
              </a:lnSpc>
            </a:pPr>
            <a:r>
              <a:rPr lang="en-US" sz="7480" u="sng">
                <a:solidFill>
                  <a:srgbClr val="1A8192"/>
                </a:solidFill>
                <a:latin typeface="Canva Sans Bold"/>
              </a:rPr>
              <a:t>PROJECT OBJECTIVES</a:t>
            </a:r>
          </a:p>
        </p:txBody>
      </p:sp>
      <p:sp>
        <p:nvSpPr>
          <p:cNvPr id="3" name="TextBox 3"/>
          <p:cNvSpPr txBox="1"/>
          <p:nvPr/>
        </p:nvSpPr>
        <p:spPr>
          <a:xfrm>
            <a:off x="0" y="1647049"/>
            <a:ext cx="18288000" cy="8639951"/>
          </a:xfrm>
          <a:prstGeom prst="rect">
            <a:avLst/>
          </a:prstGeom>
        </p:spPr>
        <p:txBody>
          <a:bodyPr lIns="0" tIns="0" rIns="0" bIns="0" rtlCol="0" anchor="t">
            <a:spAutoFit/>
          </a:bodyPr>
          <a:lstStyle/>
          <a:p>
            <a:pPr algn="ctr">
              <a:lnSpc>
                <a:spcPts val="4039"/>
              </a:lnSpc>
            </a:pPr>
            <a:r>
              <a:rPr lang="en-US" sz="2885">
                <a:solidFill>
                  <a:srgbClr val="1A8192"/>
                </a:solidFill>
                <a:latin typeface="Canva Sans"/>
              </a:rPr>
              <a:t>The main objective of a carbon footprint calculator app is to help individuals and businesses understand the carbon emissions associated with their activities, and identify areas wherein they can make adjustments to lessen their impact on the surroundings. Right here are some particular objectives of a carbon footprint calculator app:</a:t>
            </a:r>
          </a:p>
          <a:p>
            <a:pPr algn="ctr">
              <a:lnSpc>
                <a:spcPts val="4039"/>
              </a:lnSpc>
            </a:pPr>
            <a:endParaRPr lang="en-US" sz="2885">
              <a:solidFill>
                <a:srgbClr val="1A8192"/>
              </a:solidFill>
              <a:latin typeface="Canva Sans"/>
            </a:endParaRPr>
          </a:p>
          <a:p>
            <a:pPr marL="622894" lvl="1" indent="-311447" algn="ctr">
              <a:lnSpc>
                <a:spcPts val="4039"/>
              </a:lnSpc>
              <a:buFont typeface="Arial"/>
              <a:buChar char="•"/>
            </a:pPr>
            <a:r>
              <a:rPr lang="en-US" sz="2885">
                <a:solidFill>
                  <a:srgbClr val="1A8192"/>
                </a:solidFill>
                <a:latin typeface="Canva Sans"/>
              </a:rPr>
              <a:t>Measure carbon emissions: The app must correctly measure the carbon emissions related to various sports, together with transportation, strength intake, and food manufacturing.</a:t>
            </a:r>
          </a:p>
          <a:p>
            <a:pPr algn="ctr">
              <a:lnSpc>
                <a:spcPts val="4039"/>
              </a:lnSpc>
            </a:pPr>
            <a:endParaRPr lang="en-US" sz="2885">
              <a:solidFill>
                <a:srgbClr val="1A8192"/>
              </a:solidFill>
              <a:latin typeface="Canva Sans"/>
            </a:endParaRPr>
          </a:p>
          <a:p>
            <a:pPr algn="ctr">
              <a:lnSpc>
                <a:spcPts val="4039"/>
              </a:lnSpc>
            </a:pPr>
            <a:r>
              <a:rPr lang="en-US" sz="2885">
                <a:solidFill>
                  <a:srgbClr val="1A8192"/>
                </a:solidFill>
                <a:latin typeface="Canva Sans"/>
              </a:rPr>
              <a:t>2. Provide insights: The app ought to provide insights into the carbon emissions associated with one-of-a-kind sports, and assist customers recognize the relative impact of diverse movements on the surroundings.</a:t>
            </a:r>
          </a:p>
          <a:p>
            <a:pPr algn="ctr">
              <a:lnSpc>
                <a:spcPts val="4039"/>
              </a:lnSpc>
            </a:pPr>
            <a:endParaRPr lang="en-US" sz="2885">
              <a:solidFill>
                <a:srgbClr val="1A8192"/>
              </a:solidFill>
              <a:latin typeface="Canva Sans"/>
            </a:endParaRPr>
          </a:p>
          <a:p>
            <a:pPr algn="ctr">
              <a:lnSpc>
                <a:spcPts val="4039"/>
              </a:lnSpc>
            </a:pPr>
            <a:r>
              <a:rPr lang="en-US" sz="2885">
                <a:solidFill>
                  <a:srgbClr val="1A8192"/>
                </a:solidFill>
                <a:latin typeface="Canva Sans"/>
              </a:rPr>
              <a:t>3. Perceive areas for development: The app need to assist users identify areas in which they could make adjustments to reduce their carbon footprint, such as by way of decreasing strength consumption, switching to renewable strength resources, or the usage of alternative transportation techniques.</a:t>
            </a:r>
          </a:p>
          <a:p>
            <a:pPr algn="ctr">
              <a:lnSpc>
                <a:spcPts val="4039"/>
              </a:lnSpc>
            </a:pPr>
            <a:endParaRPr lang="en-US" sz="2885">
              <a:solidFill>
                <a:srgbClr val="1A8192"/>
              </a:solidFill>
              <a:latin typeface="Canva Sans"/>
            </a:endParaRPr>
          </a:p>
          <a:p>
            <a:pPr algn="ctr">
              <a:lnSpc>
                <a:spcPts val="4039"/>
              </a:lnSpc>
            </a:pPr>
            <a:endParaRPr lang="en-US" sz="2885">
              <a:solidFill>
                <a:srgbClr val="1A8192"/>
              </a:solidFill>
              <a:latin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DEBDA"/>
        </a:solidFill>
        <a:effectLst/>
      </p:bgPr>
    </p:bg>
    <p:spTree>
      <p:nvGrpSpPr>
        <p:cNvPr id="1" name=""/>
        <p:cNvGrpSpPr/>
        <p:nvPr/>
      </p:nvGrpSpPr>
      <p:grpSpPr>
        <a:xfrm>
          <a:off x="0" y="0"/>
          <a:ext cx="0" cy="0"/>
          <a:chOff x="0" y="0"/>
          <a:chExt cx="0" cy="0"/>
        </a:xfrm>
      </p:grpSpPr>
      <p:sp>
        <p:nvSpPr>
          <p:cNvPr id="2" name="TextBox 2"/>
          <p:cNvSpPr txBox="1"/>
          <p:nvPr/>
        </p:nvSpPr>
        <p:spPr>
          <a:xfrm>
            <a:off x="0" y="537012"/>
            <a:ext cx="17936074" cy="7980874"/>
          </a:xfrm>
          <a:prstGeom prst="rect">
            <a:avLst/>
          </a:prstGeom>
        </p:spPr>
        <p:txBody>
          <a:bodyPr lIns="0" tIns="0" rIns="0" bIns="0" rtlCol="0" anchor="t">
            <a:spAutoFit/>
          </a:bodyPr>
          <a:lstStyle/>
          <a:p>
            <a:pPr>
              <a:lnSpc>
                <a:spcPts val="5309"/>
              </a:lnSpc>
            </a:pPr>
            <a:r>
              <a:rPr lang="en-US" sz="3792">
                <a:solidFill>
                  <a:srgbClr val="007074"/>
                </a:solidFill>
                <a:latin typeface="Canva Sans"/>
              </a:rPr>
              <a:t>4.  Set dreams: The app should help customers set practical desires for lowering their carbon footprint, and provide remarks on their progress towards those dreams.</a:t>
            </a:r>
          </a:p>
          <a:p>
            <a:pPr>
              <a:lnSpc>
                <a:spcPts val="5309"/>
              </a:lnSpc>
            </a:pPr>
            <a:endParaRPr lang="en-US" sz="3792">
              <a:solidFill>
                <a:srgbClr val="007074"/>
              </a:solidFill>
              <a:latin typeface="Canva Sans"/>
            </a:endParaRPr>
          </a:p>
          <a:p>
            <a:pPr>
              <a:lnSpc>
                <a:spcPts val="5309"/>
              </a:lnSpc>
            </a:pPr>
            <a:r>
              <a:rPr lang="en-US" sz="3792">
                <a:solidFill>
                  <a:srgbClr val="007074"/>
                </a:solidFill>
                <a:latin typeface="Canva Sans"/>
              </a:rPr>
              <a:t>5. Boost consciousness: The app must raise recognition about the importance of reducing carbon emissions and sell sustainable behaviors among users.</a:t>
            </a:r>
          </a:p>
          <a:p>
            <a:pPr>
              <a:lnSpc>
                <a:spcPts val="5309"/>
              </a:lnSpc>
            </a:pPr>
            <a:endParaRPr lang="en-US" sz="3792">
              <a:solidFill>
                <a:srgbClr val="007074"/>
              </a:solidFill>
              <a:latin typeface="Canva Sans"/>
            </a:endParaRPr>
          </a:p>
          <a:p>
            <a:pPr>
              <a:lnSpc>
                <a:spcPts val="5309"/>
              </a:lnSpc>
            </a:pPr>
            <a:r>
              <a:rPr lang="en-US" sz="3792">
                <a:solidFill>
                  <a:srgbClr val="007074"/>
                </a:solidFill>
                <a:latin typeface="Canva Sans"/>
              </a:rPr>
              <a:t>6. Overall, the targets of a carbon footprint calculator app are to assist users understand their impact on the surroundings and take movement toward a more sustainable future.</a:t>
            </a:r>
          </a:p>
          <a:p>
            <a:pPr algn="ctr">
              <a:lnSpc>
                <a:spcPts val="5309"/>
              </a:lnSpc>
            </a:pPr>
            <a:endParaRPr lang="en-US" sz="3792">
              <a:solidFill>
                <a:srgbClr val="007074"/>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DEBDA"/>
        </a:solidFill>
        <a:effectLst/>
      </p:bgPr>
    </p:bg>
    <p:spTree>
      <p:nvGrpSpPr>
        <p:cNvPr id="1" name=""/>
        <p:cNvGrpSpPr/>
        <p:nvPr/>
      </p:nvGrpSpPr>
      <p:grpSpPr>
        <a:xfrm>
          <a:off x="0" y="0"/>
          <a:ext cx="0" cy="0"/>
          <a:chOff x="0" y="0"/>
          <a:chExt cx="0" cy="0"/>
        </a:xfrm>
      </p:grpSpPr>
      <p:sp>
        <p:nvSpPr>
          <p:cNvPr id="2" name="TextBox 2"/>
          <p:cNvSpPr txBox="1"/>
          <p:nvPr/>
        </p:nvSpPr>
        <p:spPr>
          <a:xfrm>
            <a:off x="0" y="-171450"/>
            <a:ext cx="9940616" cy="1566500"/>
          </a:xfrm>
          <a:prstGeom prst="rect">
            <a:avLst/>
          </a:prstGeom>
        </p:spPr>
        <p:txBody>
          <a:bodyPr lIns="0" tIns="0" rIns="0" bIns="0" rtlCol="0" anchor="t">
            <a:spAutoFit/>
          </a:bodyPr>
          <a:lstStyle/>
          <a:p>
            <a:pPr algn="ctr">
              <a:lnSpc>
                <a:spcPts val="12880"/>
              </a:lnSpc>
            </a:pPr>
            <a:r>
              <a:rPr lang="en-US" sz="9200" u="sng">
                <a:solidFill>
                  <a:srgbClr val="1A8192"/>
                </a:solidFill>
                <a:latin typeface="Canva Sans Bold"/>
              </a:rPr>
              <a:t>INTRODUCTION:-</a:t>
            </a:r>
          </a:p>
        </p:txBody>
      </p:sp>
      <p:sp>
        <p:nvSpPr>
          <p:cNvPr id="3" name="TextBox 3"/>
          <p:cNvSpPr txBox="1"/>
          <p:nvPr/>
        </p:nvSpPr>
        <p:spPr>
          <a:xfrm>
            <a:off x="0" y="1590396"/>
            <a:ext cx="18288000" cy="8381056"/>
          </a:xfrm>
          <a:prstGeom prst="rect">
            <a:avLst/>
          </a:prstGeom>
        </p:spPr>
        <p:txBody>
          <a:bodyPr lIns="0" tIns="0" rIns="0" bIns="0" rtlCol="0" anchor="t">
            <a:spAutoFit/>
          </a:bodyPr>
          <a:lstStyle/>
          <a:p>
            <a:pPr algn="ctr">
              <a:lnSpc>
                <a:spcPts val="4759"/>
              </a:lnSpc>
            </a:pPr>
            <a:r>
              <a:rPr lang="en-US" sz="3399">
                <a:solidFill>
                  <a:srgbClr val="1A8192"/>
                </a:solidFill>
                <a:latin typeface="Canva Sans"/>
              </a:rPr>
              <a:t>The carbon footprint calculator app works by estimating the number of greenhouse gases emitted as a result of a person's sports. The app uses a calculation methodology that takes into consideration the average quantity of carbon dioxide (CO2) and other greenhouse gases emitted due to these activities based totally on information from clinical studies, enterprise requirements, and government reports. Primarily based on the consumer's responses, the app generates a record that estimates the user's carbon footprint, normally measured in metric lots of CO2 equal and consistent with 12 months</a:t>
            </a:r>
          </a:p>
          <a:p>
            <a:pPr algn="ctr">
              <a:lnSpc>
                <a:spcPts val="4759"/>
              </a:lnSpc>
            </a:pPr>
            <a:r>
              <a:rPr lang="en-US" sz="3399">
                <a:solidFill>
                  <a:srgbClr val="1A8192"/>
                </a:solidFill>
                <a:latin typeface="Canva Sans"/>
              </a:rPr>
              <a:t>The significance of carbon footprint lies in its impact on weather exchange and the surroundings which include rising sea levels, extra common and extreme natural failures, and adjustments in ecosystems and biodiversity. Decreasing our carbon footprint can assist mitigate the outcomes of weather alternate by way of decreasing the number of greenhouse gases launched into the environment.</a:t>
            </a:r>
          </a:p>
          <a:p>
            <a:pPr algn="ctr">
              <a:lnSpc>
                <a:spcPts val="4759"/>
              </a:lnSpc>
            </a:pPr>
            <a:r>
              <a:rPr lang="en-US" sz="3399">
                <a:solidFill>
                  <a:srgbClr val="1A8192"/>
                </a:solidFill>
                <a:latin typeface="Canva Sans"/>
              </a:rPr>
              <a:t>There are several blessings of the use of it such as recognition, Personalization, intention putting, schooling, and network engagement.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DEBDA"/>
        </a:solidFill>
        <a:effectLst/>
      </p:bgPr>
    </p:bg>
    <p:spTree>
      <p:nvGrpSpPr>
        <p:cNvPr id="1" name=""/>
        <p:cNvGrpSpPr/>
        <p:nvPr/>
      </p:nvGrpSpPr>
      <p:grpSpPr>
        <a:xfrm>
          <a:off x="0" y="0"/>
          <a:ext cx="0" cy="0"/>
          <a:chOff x="0" y="0"/>
          <a:chExt cx="0" cy="0"/>
        </a:xfrm>
      </p:grpSpPr>
      <p:sp>
        <p:nvSpPr>
          <p:cNvPr id="2" name="TextBox 2"/>
          <p:cNvSpPr txBox="1"/>
          <p:nvPr/>
        </p:nvSpPr>
        <p:spPr>
          <a:xfrm>
            <a:off x="-1324957" y="-104775"/>
            <a:ext cx="11479770" cy="992252"/>
          </a:xfrm>
          <a:prstGeom prst="rect">
            <a:avLst/>
          </a:prstGeom>
        </p:spPr>
        <p:txBody>
          <a:bodyPr lIns="0" tIns="0" rIns="0" bIns="0" rtlCol="0" anchor="t">
            <a:spAutoFit/>
          </a:bodyPr>
          <a:lstStyle/>
          <a:p>
            <a:pPr algn="ctr">
              <a:lnSpc>
                <a:spcPts val="8193"/>
              </a:lnSpc>
            </a:pPr>
            <a:r>
              <a:rPr lang="en-US" sz="5852" u="sng">
                <a:solidFill>
                  <a:srgbClr val="1A8192"/>
                </a:solidFill>
                <a:latin typeface="Canva Sans Bold"/>
              </a:rPr>
              <a:t>LITERATURE REVIEW:-</a:t>
            </a:r>
          </a:p>
        </p:txBody>
      </p:sp>
      <p:sp>
        <p:nvSpPr>
          <p:cNvPr id="3" name="TextBox 3"/>
          <p:cNvSpPr txBox="1"/>
          <p:nvPr/>
        </p:nvSpPr>
        <p:spPr>
          <a:xfrm>
            <a:off x="0" y="1282373"/>
            <a:ext cx="18288000" cy="9004627"/>
          </a:xfrm>
          <a:prstGeom prst="rect">
            <a:avLst/>
          </a:prstGeom>
        </p:spPr>
        <p:txBody>
          <a:bodyPr lIns="0" tIns="0" rIns="0" bIns="0" rtlCol="0" anchor="t">
            <a:spAutoFit/>
          </a:bodyPr>
          <a:lstStyle/>
          <a:p>
            <a:pPr algn="ctr">
              <a:lnSpc>
                <a:spcPts val="4210"/>
              </a:lnSpc>
            </a:pPr>
            <a:r>
              <a:rPr lang="en-US" sz="3007">
                <a:solidFill>
                  <a:srgbClr val="1A8192"/>
                </a:solidFill>
                <a:latin typeface="Canva Sans"/>
              </a:rPr>
              <a:t>This study compares and evaluates the accuracy, usefulness, and effectiveness of several carbon footprint calculator apps on the market. The study evaluates the calculators' data sources, calculation algorithms, user interfaces, and functions to provide insight into their overall performance. It also examines the engagement and user experience of Carbon Footprint Calculator applications. It examines how user interface design, interactivity, and gameplay elements influence user motivation and behavioral change. The study offers recommendations to improve the usability of these applications and examines the effectiveness of carbon footprint calculators in promoting sustainable living. It analyzes behavioral changes and user awareness caused by these programs. The study also examines the influence of personal feedback and social contacts on long-term decision-making. The subject of this assessment is the reliability and validity of the data in the Carbon Footprint Calculator applications. It examines the data sources used by these applications, evaluates the accuracy of calculations, and handles data validation. The study offers suggestions for improving the data quality of such applications. This study investigates the possibility of personalized recommendations in carbon footprint calculator applications. It examines the impact of personalization of recommendations on user behavior and preferences, highlights the importance of personalization in promoting sustainable behavior, and suggests successful personalization options.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3500</Words>
  <Application>Microsoft Office PowerPoint</Application>
  <PresentationFormat>Custom</PresentationFormat>
  <Paragraphs>186</Paragraphs>
  <Slides>31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Canva Sans Bold</vt:lpstr>
      <vt:lpstr>Canva Sans</vt:lpstr>
      <vt:lpstr>Horta Bold</vt:lpstr>
      <vt:lpstr>Roboto Bold</vt:lpstr>
      <vt:lpstr>Sitka Display</vt:lpstr>
      <vt:lpstr>League Spartan</vt:lpstr>
      <vt:lpstr>Calibri</vt:lpstr>
      <vt:lpstr>Arimo</vt:lpstr>
      <vt:lpstr>Aleo Bold Italics</vt:lpstr>
      <vt:lpstr>Arial</vt:lpstr>
      <vt:lpstr>Big Shoulders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dlw</dc:title>
  <cp:lastModifiedBy>Raj</cp:lastModifiedBy>
  <cp:revision>2</cp:revision>
  <dcterms:created xsi:type="dcterms:W3CDTF">2006-08-16T00:00:00Z</dcterms:created>
  <dcterms:modified xsi:type="dcterms:W3CDTF">2023-07-20T10:04:56Z</dcterms:modified>
  <dc:identifier>DAFi3xkyAt4</dc:identifier>
</cp:coreProperties>
</file>